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72" r:id="rId4"/>
    <p:sldId id="273" r:id="rId5"/>
    <p:sldId id="258" r:id="rId6"/>
    <p:sldId id="265" r:id="rId7"/>
    <p:sldId id="259" r:id="rId8"/>
    <p:sldId id="260" r:id="rId9"/>
    <p:sldId id="261" r:id="rId10"/>
    <p:sldId id="262" r:id="rId11"/>
    <p:sldId id="263" r:id="rId12"/>
    <p:sldId id="264" r:id="rId13"/>
    <p:sldId id="266" r:id="rId14"/>
    <p:sldId id="267" r:id="rId15"/>
    <p:sldId id="268" r:id="rId16"/>
    <p:sldId id="269" r:id="rId17"/>
    <p:sldId id="270" r:id="rId18"/>
    <p:sldId id="271" r:id="rId19"/>
    <p:sldId id="277" r:id="rId20"/>
    <p:sldId id="274" r:id="rId21"/>
    <p:sldId id="276"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708"/>
    <a:srgbClr val="D43F4D"/>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4" d="100"/>
          <a:sy n="114" d="100"/>
        </p:scale>
        <p:origin x="3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359B6-8964-4D08-84B3-415C5CFCD035}"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0138D-B748-449C-AFB9-62C9069D7579}" type="slidenum">
              <a:rPr lang="en-US" smtClean="0"/>
              <a:t>‹#›</a:t>
            </a:fld>
            <a:endParaRPr lang="en-US"/>
          </a:p>
        </p:txBody>
      </p:sp>
    </p:spTree>
    <p:extLst>
      <p:ext uri="{BB962C8B-B14F-4D97-AF65-F5344CB8AC3E}">
        <p14:creationId xmlns:p14="http://schemas.microsoft.com/office/powerpoint/2010/main" val="3891755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F8740E-03BB-4067-88D5-3E579EAF0D55}"/>
              </a:ext>
            </a:extLst>
          </p:cNvPr>
          <p:cNvSpPr/>
          <p:nvPr userDrawn="1"/>
        </p:nvSpPr>
        <p:spPr>
          <a:xfrm>
            <a:off x="17418" y="0"/>
            <a:ext cx="12114961" cy="6787998"/>
          </a:xfrm>
          <a:prstGeom prst="rect">
            <a:avLst/>
          </a:prstGeom>
          <a:solidFill>
            <a:schemeClr val="accent3"/>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1" name="Rectangle 10">
            <a:extLst>
              <a:ext uri="{FF2B5EF4-FFF2-40B4-BE49-F238E27FC236}">
                <a16:creationId xmlns:a16="http://schemas.microsoft.com/office/drawing/2014/main" id="{7D781757-F5B9-421F-A6E1-9BD966478410}"/>
              </a:ext>
            </a:extLst>
          </p:cNvPr>
          <p:cNvSpPr/>
          <p:nvPr userDrawn="1"/>
        </p:nvSpPr>
        <p:spPr>
          <a:xfrm>
            <a:off x="5481639" y="0"/>
            <a:ext cx="6710362" cy="6858000"/>
          </a:xfrm>
          <a:custGeom>
            <a:avLst/>
            <a:gdLst>
              <a:gd name="connsiteX0" fmla="*/ 0 w 6710362"/>
              <a:gd name="connsiteY0" fmla="*/ 0 h 6858000"/>
              <a:gd name="connsiteX1" fmla="*/ 6710362 w 6710362"/>
              <a:gd name="connsiteY1" fmla="*/ 0 h 6858000"/>
              <a:gd name="connsiteX2" fmla="*/ 6710362 w 6710362"/>
              <a:gd name="connsiteY2" fmla="*/ 6858000 h 6858000"/>
              <a:gd name="connsiteX3" fmla="*/ 0 w 6710362"/>
              <a:gd name="connsiteY3" fmla="*/ 6858000 h 6858000"/>
              <a:gd name="connsiteX4" fmla="*/ 0 w 6710362"/>
              <a:gd name="connsiteY4" fmla="*/ 0 h 6858000"/>
              <a:gd name="connsiteX0" fmla="*/ 0 w 6710362"/>
              <a:gd name="connsiteY0" fmla="*/ 0 h 6892834"/>
              <a:gd name="connsiteX1" fmla="*/ 6710362 w 6710362"/>
              <a:gd name="connsiteY1" fmla="*/ 0 h 6892834"/>
              <a:gd name="connsiteX2" fmla="*/ 6710362 w 6710362"/>
              <a:gd name="connsiteY2" fmla="*/ 6858000 h 6892834"/>
              <a:gd name="connsiteX3" fmla="*/ 2560320 w 6710362"/>
              <a:gd name="connsiteY3" fmla="*/ 6892834 h 6892834"/>
              <a:gd name="connsiteX4" fmla="*/ 0 w 6710362"/>
              <a:gd name="connsiteY4" fmla="*/ 0 h 6892834"/>
              <a:gd name="connsiteX0" fmla="*/ 0 w 6710362"/>
              <a:gd name="connsiteY0" fmla="*/ 0 h 6892834"/>
              <a:gd name="connsiteX1" fmla="*/ 6710362 w 6710362"/>
              <a:gd name="connsiteY1" fmla="*/ 0 h 6892834"/>
              <a:gd name="connsiteX2" fmla="*/ 6710362 w 6710362"/>
              <a:gd name="connsiteY2" fmla="*/ 6858000 h 6892834"/>
              <a:gd name="connsiteX3" fmla="*/ 2769326 w 6710362"/>
              <a:gd name="connsiteY3" fmla="*/ 6892834 h 6892834"/>
              <a:gd name="connsiteX4" fmla="*/ 0 w 6710362"/>
              <a:gd name="connsiteY4" fmla="*/ 0 h 6892834"/>
              <a:gd name="connsiteX0" fmla="*/ 0 w 6710362"/>
              <a:gd name="connsiteY0" fmla="*/ 0 h 6858000"/>
              <a:gd name="connsiteX1" fmla="*/ 6710362 w 6710362"/>
              <a:gd name="connsiteY1" fmla="*/ 0 h 6858000"/>
              <a:gd name="connsiteX2" fmla="*/ 6710362 w 6710362"/>
              <a:gd name="connsiteY2" fmla="*/ 6858000 h 6858000"/>
              <a:gd name="connsiteX3" fmla="*/ 2786743 w 6710362"/>
              <a:gd name="connsiteY3" fmla="*/ 6840583 h 6858000"/>
              <a:gd name="connsiteX4" fmla="*/ 0 w 671036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362" h="6858000">
                <a:moveTo>
                  <a:pt x="0" y="0"/>
                </a:moveTo>
                <a:lnTo>
                  <a:pt x="6710362" y="0"/>
                </a:lnTo>
                <a:lnTo>
                  <a:pt x="6710362" y="6858000"/>
                </a:lnTo>
                <a:lnTo>
                  <a:pt x="2786743" y="684058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79D693D-478C-4A6B-87DF-B43954FF51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E91C432-014B-4241-B5A4-A05F815B1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E5301-5EC5-422A-B79A-57B5A4922C0D}"/>
              </a:ext>
            </a:extLst>
          </p:cNvPr>
          <p:cNvSpPr>
            <a:spLocks noGrp="1"/>
          </p:cNvSpPr>
          <p:nvPr>
            <p:ph type="sldNum" sz="quarter" idx="12"/>
          </p:nvPr>
        </p:nvSpPr>
        <p:spPr/>
        <p:txBody>
          <a:bodyPr/>
          <a:lstStyle/>
          <a:p>
            <a:fld id="{B17A3848-6F41-4494-844E-228F5B06A1A5}" type="slidenum">
              <a:rPr lang="en-US" smtClean="0"/>
              <a:t>‹#›</a:t>
            </a:fld>
            <a:endParaRPr lang="en-US"/>
          </a:p>
        </p:txBody>
      </p:sp>
      <p:sp>
        <p:nvSpPr>
          <p:cNvPr id="12" name="Rectangle 10">
            <a:extLst>
              <a:ext uri="{FF2B5EF4-FFF2-40B4-BE49-F238E27FC236}">
                <a16:creationId xmlns:a16="http://schemas.microsoft.com/office/drawing/2014/main" id="{F3EB09D2-FB3A-44FD-9C86-EC346F8F48E6}"/>
              </a:ext>
            </a:extLst>
          </p:cNvPr>
          <p:cNvSpPr/>
          <p:nvPr userDrawn="1"/>
        </p:nvSpPr>
        <p:spPr>
          <a:xfrm>
            <a:off x="5443118" y="0"/>
            <a:ext cx="6710362" cy="6858000"/>
          </a:xfrm>
          <a:custGeom>
            <a:avLst/>
            <a:gdLst>
              <a:gd name="connsiteX0" fmla="*/ 0 w 6710362"/>
              <a:gd name="connsiteY0" fmla="*/ 0 h 6858000"/>
              <a:gd name="connsiteX1" fmla="*/ 6710362 w 6710362"/>
              <a:gd name="connsiteY1" fmla="*/ 0 h 6858000"/>
              <a:gd name="connsiteX2" fmla="*/ 6710362 w 6710362"/>
              <a:gd name="connsiteY2" fmla="*/ 6858000 h 6858000"/>
              <a:gd name="connsiteX3" fmla="*/ 0 w 6710362"/>
              <a:gd name="connsiteY3" fmla="*/ 6858000 h 6858000"/>
              <a:gd name="connsiteX4" fmla="*/ 0 w 6710362"/>
              <a:gd name="connsiteY4" fmla="*/ 0 h 6858000"/>
              <a:gd name="connsiteX0" fmla="*/ 0 w 6710362"/>
              <a:gd name="connsiteY0" fmla="*/ 0 h 6892834"/>
              <a:gd name="connsiteX1" fmla="*/ 6710362 w 6710362"/>
              <a:gd name="connsiteY1" fmla="*/ 0 h 6892834"/>
              <a:gd name="connsiteX2" fmla="*/ 6710362 w 6710362"/>
              <a:gd name="connsiteY2" fmla="*/ 6858000 h 6892834"/>
              <a:gd name="connsiteX3" fmla="*/ 2560320 w 6710362"/>
              <a:gd name="connsiteY3" fmla="*/ 6892834 h 6892834"/>
              <a:gd name="connsiteX4" fmla="*/ 0 w 6710362"/>
              <a:gd name="connsiteY4" fmla="*/ 0 h 6892834"/>
              <a:gd name="connsiteX0" fmla="*/ 0 w 6710362"/>
              <a:gd name="connsiteY0" fmla="*/ 0 h 6892834"/>
              <a:gd name="connsiteX1" fmla="*/ 6710362 w 6710362"/>
              <a:gd name="connsiteY1" fmla="*/ 0 h 6892834"/>
              <a:gd name="connsiteX2" fmla="*/ 6710362 w 6710362"/>
              <a:gd name="connsiteY2" fmla="*/ 6858000 h 6892834"/>
              <a:gd name="connsiteX3" fmla="*/ 2769326 w 6710362"/>
              <a:gd name="connsiteY3" fmla="*/ 6892834 h 6892834"/>
              <a:gd name="connsiteX4" fmla="*/ 0 w 6710362"/>
              <a:gd name="connsiteY4" fmla="*/ 0 h 6892834"/>
              <a:gd name="connsiteX0" fmla="*/ 0 w 6710362"/>
              <a:gd name="connsiteY0" fmla="*/ 0 h 6858000"/>
              <a:gd name="connsiteX1" fmla="*/ 6710362 w 6710362"/>
              <a:gd name="connsiteY1" fmla="*/ 0 h 6858000"/>
              <a:gd name="connsiteX2" fmla="*/ 6710362 w 6710362"/>
              <a:gd name="connsiteY2" fmla="*/ 6858000 h 6858000"/>
              <a:gd name="connsiteX3" fmla="*/ 2786743 w 6710362"/>
              <a:gd name="connsiteY3" fmla="*/ 6840583 h 6858000"/>
              <a:gd name="connsiteX4" fmla="*/ 0 w 6710362"/>
              <a:gd name="connsiteY4" fmla="*/ 0 h 6858000"/>
              <a:gd name="connsiteX0" fmla="*/ 0 w 6710362"/>
              <a:gd name="connsiteY0" fmla="*/ 0 h 6858000"/>
              <a:gd name="connsiteX1" fmla="*/ 48305 w 6710362"/>
              <a:gd name="connsiteY1" fmla="*/ 8709 h 6858000"/>
              <a:gd name="connsiteX2" fmla="*/ 6710362 w 6710362"/>
              <a:gd name="connsiteY2" fmla="*/ 6858000 h 6858000"/>
              <a:gd name="connsiteX3" fmla="*/ 2786743 w 6710362"/>
              <a:gd name="connsiteY3" fmla="*/ 6840583 h 6858000"/>
              <a:gd name="connsiteX4" fmla="*/ 0 w 671036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0362" h="6858000">
                <a:moveTo>
                  <a:pt x="0" y="0"/>
                </a:moveTo>
                <a:lnTo>
                  <a:pt x="48305" y="8709"/>
                </a:lnTo>
                <a:lnTo>
                  <a:pt x="6710362" y="6858000"/>
                </a:lnTo>
                <a:lnTo>
                  <a:pt x="2786743" y="6840583"/>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45840DA-BA5A-4DA6-A766-6DC98EBE1AD8}"/>
              </a:ext>
            </a:extLst>
          </p:cNvPr>
          <p:cNvSpPr/>
          <p:nvPr userDrawn="1"/>
        </p:nvSpPr>
        <p:spPr>
          <a:xfrm>
            <a:off x="47227" y="1750422"/>
            <a:ext cx="6667082" cy="2299129"/>
          </a:xfrm>
          <a:custGeom>
            <a:avLst/>
            <a:gdLst>
              <a:gd name="connsiteX0" fmla="*/ 0 w 5508842"/>
              <a:gd name="connsiteY0" fmla="*/ 0 h 4737529"/>
              <a:gd name="connsiteX1" fmla="*/ 5508842 w 5508842"/>
              <a:gd name="connsiteY1" fmla="*/ 0 h 4737529"/>
              <a:gd name="connsiteX2" fmla="*/ 5508842 w 5508842"/>
              <a:gd name="connsiteY2" fmla="*/ 4737529 h 4737529"/>
              <a:gd name="connsiteX3" fmla="*/ 0 w 5508842"/>
              <a:gd name="connsiteY3" fmla="*/ 4737529 h 4737529"/>
              <a:gd name="connsiteX4" fmla="*/ 0 w 5508842"/>
              <a:gd name="connsiteY4" fmla="*/ 0 h 4737529"/>
              <a:gd name="connsiteX0" fmla="*/ 0 w 6675791"/>
              <a:gd name="connsiteY0" fmla="*/ 0 h 4737529"/>
              <a:gd name="connsiteX1" fmla="*/ 5508842 w 6675791"/>
              <a:gd name="connsiteY1" fmla="*/ 0 h 4737529"/>
              <a:gd name="connsiteX2" fmla="*/ 6675791 w 6675791"/>
              <a:gd name="connsiteY2" fmla="*/ 3805712 h 4737529"/>
              <a:gd name="connsiteX3" fmla="*/ 0 w 6675791"/>
              <a:gd name="connsiteY3" fmla="*/ 4737529 h 4737529"/>
              <a:gd name="connsiteX4" fmla="*/ 0 w 6675791"/>
              <a:gd name="connsiteY4" fmla="*/ 0 h 4737529"/>
              <a:gd name="connsiteX0" fmla="*/ 0 w 6675791"/>
              <a:gd name="connsiteY0" fmla="*/ 0 h 4101803"/>
              <a:gd name="connsiteX1" fmla="*/ 5508842 w 6675791"/>
              <a:gd name="connsiteY1" fmla="*/ 0 h 4101803"/>
              <a:gd name="connsiteX2" fmla="*/ 6675791 w 6675791"/>
              <a:gd name="connsiteY2" fmla="*/ 3805712 h 4101803"/>
              <a:gd name="connsiteX3" fmla="*/ 714103 w 6675791"/>
              <a:gd name="connsiteY3" fmla="*/ 4101803 h 4101803"/>
              <a:gd name="connsiteX4" fmla="*/ 0 w 6675791"/>
              <a:gd name="connsiteY4" fmla="*/ 0 h 4101803"/>
              <a:gd name="connsiteX0" fmla="*/ 0 w 6675791"/>
              <a:gd name="connsiteY0" fmla="*/ 0 h 4676569"/>
              <a:gd name="connsiteX1" fmla="*/ 5508842 w 6675791"/>
              <a:gd name="connsiteY1" fmla="*/ 0 h 4676569"/>
              <a:gd name="connsiteX2" fmla="*/ 6675791 w 6675791"/>
              <a:gd name="connsiteY2" fmla="*/ 3805712 h 4676569"/>
              <a:gd name="connsiteX3" fmla="*/ 8709 w 6675791"/>
              <a:gd name="connsiteY3" fmla="*/ 4676569 h 4676569"/>
              <a:gd name="connsiteX4" fmla="*/ 0 w 6675791"/>
              <a:gd name="connsiteY4" fmla="*/ 0 h 4676569"/>
              <a:gd name="connsiteX0" fmla="*/ 8709 w 6667082"/>
              <a:gd name="connsiteY0" fmla="*/ 4641669 h 4676569"/>
              <a:gd name="connsiteX1" fmla="*/ 5500133 w 6667082"/>
              <a:gd name="connsiteY1" fmla="*/ 0 h 4676569"/>
              <a:gd name="connsiteX2" fmla="*/ 6667082 w 6667082"/>
              <a:gd name="connsiteY2" fmla="*/ 3805712 h 4676569"/>
              <a:gd name="connsiteX3" fmla="*/ 0 w 6667082"/>
              <a:gd name="connsiteY3" fmla="*/ 4676569 h 4676569"/>
              <a:gd name="connsiteX4" fmla="*/ 8709 w 6667082"/>
              <a:gd name="connsiteY4" fmla="*/ 4641669 h 4676569"/>
              <a:gd name="connsiteX0" fmla="*/ 8709 w 6667082"/>
              <a:gd name="connsiteY0" fmla="*/ 2177144 h 2212044"/>
              <a:gd name="connsiteX1" fmla="*/ 5482716 w 6667082"/>
              <a:gd name="connsiteY1" fmla="*/ 0 h 2212044"/>
              <a:gd name="connsiteX2" fmla="*/ 6667082 w 6667082"/>
              <a:gd name="connsiteY2" fmla="*/ 1341187 h 2212044"/>
              <a:gd name="connsiteX3" fmla="*/ 0 w 6667082"/>
              <a:gd name="connsiteY3" fmla="*/ 2212044 h 2212044"/>
              <a:gd name="connsiteX4" fmla="*/ 8709 w 6667082"/>
              <a:gd name="connsiteY4" fmla="*/ 2177144 h 2212044"/>
              <a:gd name="connsiteX0" fmla="*/ 8709 w 6667082"/>
              <a:gd name="connsiteY0" fmla="*/ 2264229 h 2299129"/>
              <a:gd name="connsiteX1" fmla="*/ 6127150 w 6667082"/>
              <a:gd name="connsiteY1" fmla="*/ 0 h 2299129"/>
              <a:gd name="connsiteX2" fmla="*/ 6667082 w 6667082"/>
              <a:gd name="connsiteY2" fmla="*/ 1428272 h 2299129"/>
              <a:gd name="connsiteX3" fmla="*/ 0 w 6667082"/>
              <a:gd name="connsiteY3" fmla="*/ 2299129 h 2299129"/>
              <a:gd name="connsiteX4" fmla="*/ 8709 w 6667082"/>
              <a:gd name="connsiteY4" fmla="*/ 2264229 h 2299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082" h="2299129">
                <a:moveTo>
                  <a:pt x="8709" y="2264229"/>
                </a:moveTo>
                <a:lnTo>
                  <a:pt x="6127150" y="0"/>
                </a:lnTo>
                <a:lnTo>
                  <a:pt x="6667082" y="1428272"/>
                </a:lnTo>
                <a:lnTo>
                  <a:pt x="0" y="2299129"/>
                </a:lnTo>
                <a:lnTo>
                  <a:pt x="8709" y="2264229"/>
                </a:lnTo>
                <a:close/>
              </a:path>
            </a:pathLst>
          </a:custGeom>
          <a:solidFill>
            <a:srgbClr val="F8970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0" name="Rectangle 9">
            <a:extLst>
              <a:ext uri="{FF2B5EF4-FFF2-40B4-BE49-F238E27FC236}">
                <a16:creationId xmlns:a16="http://schemas.microsoft.com/office/drawing/2014/main" id="{BB32BA8B-4B83-4EF8-B008-0C719726217F}"/>
              </a:ext>
            </a:extLst>
          </p:cNvPr>
          <p:cNvSpPr/>
          <p:nvPr userDrawn="1"/>
        </p:nvSpPr>
        <p:spPr>
          <a:xfrm>
            <a:off x="5481638" y="35168"/>
            <a:ext cx="6671843" cy="6791618"/>
          </a:xfrm>
          <a:custGeom>
            <a:avLst/>
            <a:gdLst>
              <a:gd name="connsiteX0" fmla="*/ 0 w 6705600"/>
              <a:gd name="connsiteY0" fmla="*/ 0 h 6858000"/>
              <a:gd name="connsiteX1" fmla="*/ 6705600 w 6705600"/>
              <a:gd name="connsiteY1" fmla="*/ 0 h 6858000"/>
              <a:gd name="connsiteX2" fmla="*/ 6705600 w 6705600"/>
              <a:gd name="connsiteY2" fmla="*/ 6858000 h 6858000"/>
              <a:gd name="connsiteX3" fmla="*/ 0 w 6705600"/>
              <a:gd name="connsiteY3" fmla="*/ 6858000 h 6858000"/>
              <a:gd name="connsiteX4" fmla="*/ 0 w 6705600"/>
              <a:gd name="connsiteY4" fmla="*/ 0 h 6858000"/>
              <a:gd name="connsiteX0" fmla="*/ 0 w 6705600"/>
              <a:gd name="connsiteY0" fmla="*/ 0 h 6858000"/>
              <a:gd name="connsiteX1" fmla="*/ 6705600 w 6705600"/>
              <a:gd name="connsiteY1" fmla="*/ 0 h 6858000"/>
              <a:gd name="connsiteX2" fmla="*/ 6705600 w 6705600"/>
              <a:gd name="connsiteY2" fmla="*/ 6858000 h 6858000"/>
              <a:gd name="connsiteX3" fmla="*/ 2743200 w 6705600"/>
              <a:gd name="connsiteY3" fmla="*/ 6848475 h 6858000"/>
              <a:gd name="connsiteX4" fmla="*/ 0 w 67056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0" h="6858000">
                <a:moveTo>
                  <a:pt x="0" y="0"/>
                </a:moveTo>
                <a:lnTo>
                  <a:pt x="6705600" y="0"/>
                </a:lnTo>
                <a:lnTo>
                  <a:pt x="6705600" y="6858000"/>
                </a:lnTo>
                <a:lnTo>
                  <a:pt x="2743200" y="6848475"/>
                </a:lnTo>
                <a:lnTo>
                  <a:pt x="0" y="0"/>
                </a:lnTo>
                <a:close/>
              </a:path>
            </a:pathLst>
          </a:custGeom>
          <a:noFill/>
          <a:ln w="136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CF2E4F-B955-4245-B447-BBEFF7605A92}"/>
              </a:ext>
            </a:extLst>
          </p:cNvPr>
          <p:cNvSpPr/>
          <p:nvPr userDrawn="1"/>
        </p:nvSpPr>
        <p:spPr>
          <a:xfrm>
            <a:off x="38518" y="3196046"/>
            <a:ext cx="8208499" cy="3626786"/>
          </a:xfrm>
          <a:custGeom>
            <a:avLst/>
            <a:gdLst>
              <a:gd name="connsiteX0" fmla="*/ 0 w 8208499"/>
              <a:gd name="connsiteY0" fmla="*/ 0 h 2764638"/>
              <a:gd name="connsiteX1" fmla="*/ 8208499 w 8208499"/>
              <a:gd name="connsiteY1" fmla="*/ 0 h 2764638"/>
              <a:gd name="connsiteX2" fmla="*/ 8208499 w 8208499"/>
              <a:gd name="connsiteY2" fmla="*/ 2764638 h 2764638"/>
              <a:gd name="connsiteX3" fmla="*/ 0 w 8208499"/>
              <a:gd name="connsiteY3" fmla="*/ 2764638 h 2764638"/>
              <a:gd name="connsiteX4" fmla="*/ 0 w 8208499"/>
              <a:gd name="connsiteY4" fmla="*/ 0 h 2764638"/>
              <a:gd name="connsiteX0" fmla="*/ 0 w 8208499"/>
              <a:gd name="connsiteY0" fmla="*/ 862148 h 3626786"/>
              <a:gd name="connsiteX1" fmla="*/ 6728042 w 8208499"/>
              <a:gd name="connsiteY1" fmla="*/ 0 h 3626786"/>
              <a:gd name="connsiteX2" fmla="*/ 8208499 w 8208499"/>
              <a:gd name="connsiteY2" fmla="*/ 3626786 h 3626786"/>
              <a:gd name="connsiteX3" fmla="*/ 0 w 8208499"/>
              <a:gd name="connsiteY3" fmla="*/ 3626786 h 3626786"/>
              <a:gd name="connsiteX4" fmla="*/ 0 w 8208499"/>
              <a:gd name="connsiteY4" fmla="*/ 862148 h 362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8499" h="3626786">
                <a:moveTo>
                  <a:pt x="0" y="862148"/>
                </a:moveTo>
                <a:lnTo>
                  <a:pt x="6728042" y="0"/>
                </a:lnTo>
                <a:lnTo>
                  <a:pt x="8208499" y="3626786"/>
                </a:lnTo>
                <a:lnTo>
                  <a:pt x="0" y="3626786"/>
                </a:lnTo>
                <a:lnTo>
                  <a:pt x="0" y="862148"/>
                </a:lnTo>
                <a:close/>
              </a:path>
            </a:pathLst>
          </a:custGeom>
          <a:solidFill>
            <a:srgbClr val="D43F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a:extLst>
              <a:ext uri="{FF2B5EF4-FFF2-40B4-BE49-F238E27FC236}">
                <a16:creationId xmlns:a16="http://schemas.microsoft.com/office/drawing/2014/main" id="{79825D93-4BA4-4256-95B4-DB64AEBDD3E1}"/>
              </a:ext>
            </a:extLst>
          </p:cNvPr>
          <p:cNvSpPr/>
          <p:nvPr userDrawn="1"/>
        </p:nvSpPr>
        <p:spPr>
          <a:xfrm>
            <a:off x="50074" y="3192092"/>
            <a:ext cx="6728042" cy="3626786"/>
          </a:xfrm>
          <a:custGeom>
            <a:avLst/>
            <a:gdLst>
              <a:gd name="connsiteX0" fmla="*/ 0 w 8208499"/>
              <a:gd name="connsiteY0" fmla="*/ 0 h 2764638"/>
              <a:gd name="connsiteX1" fmla="*/ 8208499 w 8208499"/>
              <a:gd name="connsiteY1" fmla="*/ 0 h 2764638"/>
              <a:gd name="connsiteX2" fmla="*/ 8208499 w 8208499"/>
              <a:gd name="connsiteY2" fmla="*/ 2764638 h 2764638"/>
              <a:gd name="connsiteX3" fmla="*/ 0 w 8208499"/>
              <a:gd name="connsiteY3" fmla="*/ 2764638 h 2764638"/>
              <a:gd name="connsiteX4" fmla="*/ 0 w 8208499"/>
              <a:gd name="connsiteY4" fmla="*/ 0 h 2764638"/>
              <a:gd name="connsiteX0" fmla="*/ 0 w 8208499"/>
              <a:gd name="connsiteY0" fmla="*/ 862148 h 3626786"/>
              <a:gd name="connsiteX1" fmla="*/ 6728042 w 8208499"/>
              <a:gd name="connsiteY1" fmla="*/ 0 h 3626786"/>
              <a:gd name="connsiteX2" fmla="*/ 8208499 w 8208499"/>
              <a:gd name="connsiteY2" fmla="*/ 3626786 h 3626786"/>
              <a:gd name="connsiteX3" fmla="*/ 0 w 8208499"/>
              <a:gd name="connsiteY3" fmla="*/ 3626786 h 3626786"/>
              <a:gd name="connsiteX4" fmla="*/ 0 w 8208499"/>
              <a:gd name="connsiteY4" fmla="*/ 862148 h 3626786"/>
              <a:gd name="connsiteX0" fmla="*/ 0 w 6728042"/>
              <a:gd name="connsiteY0" fmla="*/ 862148 h 3626786"/>
              <a:gd name="connsiteX1" fmla="*/ 6728042 w 6728042"/>
              <a:gd name="connsiteY1" fmla="*/ 0 h 3626786"/>
              <a:gd name="connsiteX2" fmla="*/ 6728042 w 6728042"/>
              <a:gd name="connsiteY2" fmla="*/ 73689 h 3626786"/>
              <a:gd name="connsiteX3" fmla="*/ 0 w 6728042"/>
              <a:gd name="connsiteY3" fmla="*/ 3626786 h 3626786"/>
              <a:gd name="connsiteX4" fmla="*/ 0 w 6728042"/>
              <a:gd name="connsiteY4" fmla="*/ 862148 h 362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042" h="3626786">
                <a:moveTo>
                  <a:pt x="0" y="862148"/>
                </a:moveTo>
                <a:lnTo>
                  <a:pt x="6728042" y="0"/>
                </a:lnTo>
                <a:lnTo>
                  <a:pt x="6728042" y="73689"/>
                </a:lnTo>
                <a:lnTo>
                  <a:pt x="0" y="3626786"/>
                </a:lnTo>
                <a:lnTo>
                  <a:pt x="0" y="86214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976EF-A632-497D-BFC9-13454063B588}"/>
              </a:ext>
            </a:extLst>
          </p:cNvPr>
          <p:cNvSpPr/>
          <p:nvPr userDrawn="1"/>
        </p:nvSpPr>
        <p:spPr>
          <a:xfrm>
            <a:off x="38518" y="3196046"/>
            <a:ext cx="8208499" cy="3626786"/>
          </a:xfrm>
          <a:custGeom>
            <a:avLst/>
            <a:gdLst>
              <a:gd name="connsiteX0" fmla="*/ 0 w 8208499"/>
              <a:gd name="connsiteY0" fmla="*/ 0 h 2755929"/>
              <a:gd name="connsiteX1" fmla="*/ 8208499 w 8208499"/>
              <a:gd name="connsiteY1" fmla="*/ 0 h 2755929"/>
              <a:gd name="connsiteX2" fmla="*/ 8208499 w 8208499"/>
              <a:gd name="connsiteY2" fmla="*/ 2755929 h 2755929"/>
              <a:gd name="connsiteX3" fmla="*/ 0 w 8208499"/>
              <a:gd name="connsiteY3" fmla="*/ 2755929 h 2755929"/>
              <a:gd name="connsiteX4" fmla="*/ 0 w 8208499"/>
              <a:gd name="connsiteY4" fmla="*/ 0 h 2755929"/>
              <a:gd name="connsiteX0" fmla="*/ 0 w 8208499"/>
              <a:gd name="connsiteY0" fmla="*/ 870857 h 3626786"/>
              <a:gd name="connsiteX1" fmla="*/ 6710624 w 8208499"/>
              <a:gd name="connsiteY1" fmla="*/ 0 h 3626786"/>
              <a:gd name="connsiteX2" fmla="*/ 8208499 w 8208499"/>
              <a:gd name="connsiteY2" fmla="*/ 3626786 h 3626786"/>
              <a:gd name="connsiteX3" fmla="*/ 0 w 8208499"/>
              <a:gd name="connsiteY3" fmla="*/ 3626786 h 3626786"/>
              <a:gd name="connsiteX4" fmla="*/ 0 w 8208499"/>
              <a:gd name="connsiteY4" fmla="*/ 870857 h 362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8499" h="3626786">
                <a:moveTo>
                  <a:pt x="0" y="870857"/>
                </a:moveTo>
                <a:lnTo>
                  <a:pt x="6710624" y="0"/>
                </a:lnTo>
                <a:lnTo>
                  <a:pt x="8208499" y="3626786"/>
                </a:lnTo>
                <a:lnTo>
                  <a:pt x="0" y="3626786"/>
                </a:lnTo>
                <a:lnTo>
                  <a:pt x="0" y="870857"/>
                </a:lnTo>
                <a:close/>
              </a:path>
            </a:pathLst>
          </a:custGeom>
          <a:noFill/>
          <a:ln w="136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F4A59DC-F348-4BA3-A211-EAC737A9B2C3}"/>
              </a:ext>
            </a:extLst>
          </p:cNvPr>
          <p:cNvSpPr/>
          <p:nvPr userDrawn="1"/>
        </p:nvSpPr>
        <p:spPr>
          <a:xfrm>
            <a:off x="59621" y="34834"/>
            <a:ext cx="12114961" cy="6787998"/>
          </a:xfrm>
          <a:prstGeom prst="rect">
            <a:avLst/>
          </a:prstGeom>
          <a:noFill/>
          <a:ln w="136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Oval 22">
            <a:extLst>
              <a:ext uri="{FF2B5EF4-FFF2-40B4-BE49-F238E27FC236}">
                <a16:creationId xmlns:a16="http://schemas.microsoft.com/office/drawing/2014/main" id="{15F5C983-51A6-4A52-AFE0-559823D3C9A8}"/>
              </a:ext>
            </a:extLst>
          </p:cNvPr>
          <p:cNvSpPr/>
          <p:nvPr userDrawn="1"/>
        </p:nvSpPr>
        <p:spPr>
          <a:xfrm>
            <a:off x="4150474" y="482910"/>
            <a:ext cx="5665424" cy="5665424"/>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D3C7DBC-DCE9-4AAC-8093-9BD60F1DD0C9}"/>
              </a:ext>
            </a:extLst>
          </p:cNvPr>
          <p:cNvSpPr/>
          <p:nvPr userDrawn="1"/>
        </p:nvSpPr>
        <p:spPr>
          <a:xfrm>
            <a:off x="4491446" y="824049"/>
            <a:ext cx="4983480" cy="4983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4D32C-8C69-4E02-8354-2718BA8BECD0}"/>
              </a:ext>
            </a:extLst>
          </p:cNvPr>
          <p:cNvSpPr>
            <a:spLocks noGrp="1"/>
          </p:cNvSpPr>
          <p:nvPr>
            <p:ph type="ctrTitle"/>
          </p:nvPr>
        </p:nvSpPr>
        <p:spPr>
          <a:xfrm>
            <a:off x="4819104" y="1581616"/>
            <a:ext cx="4328160" cy="2387600"/>
          </a:xfrm>
        </p:spPr>
        <p:txBody>
          <a:bodyPr anchor="b">
            <a:normAutofit/>
          </a:bodyPr>
          <a:lstStyle>
            <a:lvl1pPr algn="ctr">
              <a:defRPr sz="4400" b="1"/>
            </a:lvl1pPr>
          </a:lstStyle>
          <a:p>
            <a:r>
              <a:rPr lang="en-US" dirty="0"/>
              <a:t>Click to edit Master title style</a:t>
            </a:r>
          </a:p>
        </p:txBody>
      </p:sp>
      <p:sp>
        <p:nvSpPr>
          <p:cNvPr id="3" name="Subtitle 2">
            <a:extLst>
              <a:ext uri="{FF2B5EF4-FFF2-40B4-BE49-F238E27FC236}">
                <a16:creationId xmlns:a16="http://schemas.microsoft.com/office/drawing/2014/main" id="{0D875CEF-28BD-4BBE-A747-C1E8C96793C8}"/>
              </a:ext>
            </a:extLst>
          </p:cNvPr>
          <p:cNvSpPr>
            <a:spLocks noGrp="1"/>
          </p:cNvSpPr>
          <p:nvPr>
            <p:ph type="subTitle" idx="1"/>
          </p:nvPr>
        </p:nvSpPr>
        <p:spPr>
          <a:xfrm>
            <a:off x="5170168" y="4197237"/>
            <a:ext cx="3626031" cy="77109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7" name="Picture 26">
            <a:extLst>
              <a:ext uri="{FF2B5EF4-FFF2-40B4-BE49-F238E27FC236}">
                <a16:creationId xmlns:a16="http://schemas.microsoft.com/office/drawing/2014/main" id="{C4FEE50E-9F81-4AC0-9D2C-AD888DEB8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410" y="5694390"/>
            <a:ext cx="2437562" cy="907887"/>
          </a:xfrm>
          <a:prstGeom prst="rect">
            <a:avLst/>
          </a:prstGeom>
        </p:spPr>
      </p:pic>
    </p:spTree>
    <p:extLst>
      <p:ext uri="{BB962C8B-B14F-4D97-AF65-F5344CB8AC3E}">
        <p14:creationId xmlns:p14="http://schemas.microsoft.com/office/powerpoint/2010/main" val="110325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A6885E-C09F-4B96-B4DD-1C9238F9AF24}"/>
              </a:ext>
            </a:extLst>
          </p:cNvPr>
          <p:cNvSpPr>
            <a:spLocks noGrp="1"/>
          </p:cNvSpPr>
          <p:nvPr>
            <p:ph idx="1"/>
          </p:nvPr>
        </p:nvSpPr>
        <p:spPr>
          <a:xfrm>
            <a:off x="838200" y="1152767"/>
            <a:ext cx="10515600" cy="50241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FED22A80-78FB-4A1E-B544-57D5D6EECB3B}"/>
              </a:ext>
            </a:extLst>
          </p:cNvPr>
          <p:cNvSpPr/>
          <p:nvPr userDrawn="1"/>
        </p:nvSpPr>
        <p:spPr>
          <a:xfrm>
            <a:off x="-4499" y="-8120"/>
            <a:ext cx="7206488"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488" h="689157">
                <a:moveTo>
                  <a:pt x="4499" y="689157"/>
                </a:moveTo>
                <a:cubicBezTo>
                  <a:pt x="2999" y="459438"/>
                  <a:pt x="1500" y="229719"/>
                  <a:pt x="0" y="0"/>
                </a:cubicBezTo>
                <a:lnTo>
                  <a:pt x="7206488" y="8120"/>
                </a:lnTo>
                <a:lnTo>
                  <a:pt x="7036229" y="689157"/>
                </a:lnTo>
                <a:lnTo>
                  <a:pt x="4499" y="6891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6">
            <a:extLst>
              <a:ext uri="{FF2B5EF4-FFF2-40B4-BE49-F238E27FC236}">
                <a16:creationId xmlns:a16="http://schemas.microsoft.com/office/drawing/2014/main" id="{5B623A13-4219-4136-9C98-DD3C2D272EBF}"/>
              </a:ext>
            </a:extLst>
          </p:cNvPr>
          <p:cNvSpPr/>
          <p:nvPr userDrawn="1"/>
        </p:nvSpPr>
        <p:spPr>
          <a:xfrm>
            <a:off x="-4500" y="-8120"/>
            <a:ext cx="7036229"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7036229"/>
              <a:gd name="connsiteY0" fmla="*/ 689157 h 689157"/>
              <a:gd name="connsiteX1" fmla="*/ 0 w 7036229"/>
              <a:gd name="connsiteY1" fmla="*/ 0 h 689157"/>
              <a:gd name="connsiteX2" fmla="*/ 5588 w 7036229"/>
              <a:gd name="connsiteY2" fmla="*/ 8120 h 689157"/>
              <a:gd name="connsiteX3" fmla="*/ 7036229 w 7036229"/>
              <a:gd name="connsiteY3" fmla="*/ 689157 h 689157"/>
              <a:gd name="connsiteX4" fmla="*/ 4499 w 7036229"/>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229" h="689157">
                <a:moveTo>
                  <a:pt x="4499" y="689157"/>
                </a:moveTo>
                <a:cubicBezTo>
                  <a:pt x="2999" y="459438"/>
                  <a:pt x="1500" y="229719"/>
                  <a:pt x="0" y="0"/>
                </a:cubicBezTo>
                <a:lnTo>
                  <a:pt x="5588" y="8120"/>
                </a:lnTo>
                <a:lnTo>
                  <a:pt x="7036229" y="689157"/>
                </a:lnTo>
                <a:lnTo>
                  <a:pt x="4499" y="68915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15B15163-AC61-4285-9C0A-2F6BED84D7E4}"/>
              </a:ext>
            </a:extLst>
          </p:cNvPr>
          <p:cNvSpPr/>
          <p:nvPr userDrawn="1"/>
        </p:nvSpPr>
        <p:spPr>
          <a:xfrm>
            <a:off x="-4943" y="573146"/>
            <a:ext cx="6670606" cy="184091"/>
          </a:xfrm>
          <a:custGeom>
            <a:avLst/>
            <a:gdLst>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463936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6749143"/>
              <a:gd name="connsiteY0" fmla="*/ 357868 h 357868"/>
              <a:gd name="connsiteX1" fmla="*/ 11090 w 6749143"/>
              <a:gd name="connsiteY1" fmla="*/ 0 h 357868"/>
              <a:gd name="connsiteX2" fmla="*/ 6749143 w 6749143"/>
              <a:gd name="connsiteY2" fmla="*/ 0 h 357868"/>
              <a:gd name="connsiteX3" fmla="*/ 6659676 w 6749143"/>
              <a:gd name="connsiteY3" fmla="*/ 357868 h 357868"/>
              <a:gd name="connsiteX4" fmla="*/ 0 w 6749143"/>
              <a:gd name="connsiteY4" fmla="*/ 357868 h 357868"/>
              <a:gd name="connsiteX0" fmla="*/ 0 w 6749143"/>
              <a:gd name="connsiteY0" fmla="*/ 363478 h 363478"/>
              <a:gd name="connsiteX1" fmla="*/ 84017 w 6749143"/>
              <a:gd name="connsiteY1" fmla="*/ 0 h 363478"/>
              <a:gd name="connsiteX2" fmla="*/ 6749143 w 6749143"/>
              <a:gd name="connsiteY2" fmla="*/ 5610 h 363478"/>
              <a:gd name="connsiteX3" fmla="*/ 6659676 w 6749143"/>
              <a:gd name="connsiteY3" fmla="*/ 363478 h 363478"/>
              <a:gd name="connsiteX4" fmla="*/ 0 w 6749143"/>
              <a:gd name="connsiteY4" fmla="*/ 363478 h 363478"/>
              <a:gd name="connsiteX0" fmla="*/ 0 w 6754753"/>
              <a:gd name="connsiteY0" fmla="*/ 363478 h 363478"/>
              <a:gd name="connsiteX1" fmla="*/ 89627 w 6754753"/>
              <a:gd name="connsiteY1" fmla="*/ 0 h 363478"/>
              <a:gd name="connsiteX2" fmla="*/ 6754753 w 6754753"/>
              <a:gd name="connsiteY2" fmla="*/ 5610 h 363478"/>
              <a:gd name="connsiteX3" fmla="*/ 6665286 w 6754753"/>
              <a:gd name="connsiteY3" fmla="*/ 363478 h 363478"/>
              <a:gd name="connsiteX4" fmla="*/ 0 w 6754753"/>
              <a:gd name="connsiteY4" fmla="*/ 363478 h 363478"/>
              <a:gd name="connsiteX0" fmla="*/ 0 w 6670606"/>
              <a:gd name="connsiteY0" fmla="*/ 357868 h 363478"/>
              <a:gd name="connsiteX1" fmla="*/ 5480 w 6670606"/>
              <a:gd name="connsiteY1" fmla="*/ 0 h 363478"/>
              <a:gd name="connsiteX2" fmla="*/ 6670606 w 6670606"/>
              <a:gd name="connsiteY2" fmla="*/ 5610 h 363478"/>
              <a:gd name="connsiteX3" fmla="*/ 6581139 w 6670606"/>
              <a:gd name="connsiteY3" fmla="*/ 363478 h 363478"/>
              <a:gd name="connsiteX4" fmla="*/ 0 w 6670606"/>
              <a:gd name="connsiteY4" fmla="*/ 357868 h 36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606" h="363478">
                <a:moveTo>
                  <a:pt x="0" y="357868"/>
                </a:moveTo>
                <a:cubicBezTo>
                  <a:pt x="1827" y="238579"/>
                  <a:pt x="3653" y="119289"/>
                  <a:pt x="5480" y="0"/>
                </a:cubicBezTo>
                <a:lnTo>
                  <a:pt x="6670606" y="5610"/>
                </a:lnTo>
                <a:lnTo>
                  <a:pt x="6581139" y="363478"/>
                </a:lnTo>
                <a:lnTo>
                  <a:pt x="0" y="3578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72F49-4C9F-4691-8E22-23DBA5732302}"/>
              </a:ext>
            </a:extLst>
          </p:cNvPr>
          <p:cNvSpPr>
            <a:spLocks noGrp="1"/>
          </p:cNvSpPr>
          <p:nvPr>
            <p:ph type="title"/>
          </p:nvPr>
        </p:nvSpPr>
        <p:spPr>
          <a:xfrm>
            <a:off x="152400" y="1"/>
            <a:ext cx="7049589" cy="571500"/>
          </a:xfrm>
        </p:spPr>
        <p:txBody>
          <a:bodyPr>
            <a:normAutofit/>
          </a:bodyPr>
          <a:lstStyle>
            <a:lvl1pPr>
              <a:defRPr sz="2400" b="1" i="0">
                <a:solidFill>
                  <a:schemeClr val="bg1"/>
                </a:solidFill>
              </a:defRPr>
            </a:lvl1pPr>
          </a:lstStyle>
          <a:p>
            <a:r>
              <a:rPr lang="en-US" dirty="0"/>
              <a:t>Click to edit Master title style</a:t>
            </a:r>
          </a:p>
        </p:txBody>
      </p:sp>
      <p:sp>
        <p:nvSpPr>
          <p:cNvPr id="10" name="Parallelogram 6">
            <a:extLst>
              <a:ext uri="{FF2B5EF4-FFF2-40B4-BE49-F238E27FC236}">
                <a16:creationId xmlns:a16="http://schemas.microsoft.com/office/drawing/2014/main" id="{07C62E3E-B8A3-44BD-976E-A118C3CC603C}"/>
              </a:ext>
            </a:extLst>
          </p:cNvPr>
          <p:cNvSpPr/>
          <p:nvPr userDrawn="1"/>
        </p:nvSpPr>
        <p:spPr>
          <a:xfrm flipH="1">
            <a:off x="11172824" y="6487652"/>
            <a:ext cx="1019174"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4499 w 8507319"/>
              <a:gd name="connsiteY0" fmla="*/ 699015 h 699015"/>
              <a:gd name="connsiteX1" fmla="*/ 0 w 8507319"/>
              <a:gd name="connsiteY1" fmla="*/ 9858 h 699015"/>
              <a:gd name="connsiteX2" fmla="*/ 8507319 w 8507319"/>
              <a:gd name="connsiteY2" fmla="*/ 0 h 699015"/>
              <a:gd name="connsiteX3" fmla="*/ 7036229 w 8507319"/>
              <a:gd name="connsiteY3" fmla="*/ 699015 h 699015"/>
              <a:gd name="connsiteX4" fmla="*/ 4499 w 8507319"/>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319" h="699015">
                <a:moveTo>
                  <a:pt x="4499" y="699015"/>
                </a:moveTo>
                <a:cubicBezTo>
                  <a:pt x="2999" y="469296"/>
                  <a:pt x="1500" y="239577"/>
                  <a:pt x="0" y="9858"/>
                </a:cubicBezTo>
                <a:lnTo>
                  <a:pt x="8507319" y="0"/>
                </a:lnTo>
                <a:lnTo>
                  <a:pt x="7036229" y="699015"/>
                </a:lnTo>
                <a:lnTo>
                  <a:pt x="4499" y="6990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6">
            <a:extLst>
              <a:ext uri="{FF2B5EF4-FFF2-40B4-BE49-F238E27FC236}">
                <a16:creationId xmlns:a16="http://schemas.microsoft.com/office/drawing/2014/main" id="{0F22E182-776F-4938-8EEE-0C04D4FF4668}"/>
              </a:ext>
            </a:extLst>
          </p:cNvPr>
          <p:cNvSpPr/>
          <p:nvPr userDrawn="1"/>
        </p:nvSpPr>
        <p:spPr>
          <a:xfrm flipH="1">
            <a:off x="11349299" y="6487652"/>
            <a:ext cx="847726"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35548 w 7067276"/>
              <a:gd name="connsiteY0" fmla="*/ 699015 h 699015"/>
              <a:gd name="connsiteX1" fmla="*/ 31049 w 7067276"/>
              <a:gd name="connsiteY1" fmla="*/ 9858 h 699015"/>
              <a:gd name="connsiteX2" fmla="*/ 0 w 7067276"/>
              <a:gd name="connsiteY2" fmla="*/ 0 h 699015"/>
              <a:gd name="connsiteX3" fmla="*/ 7067278 w 7067276"/>
              <a:gd name="connsiteY3" fmla="*/ 699015 h 699015"/>
              <a:gd name="connsiteX4" fmla="*/ 35548 w 7067276"/>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76" h="699015">
                <a:moveTo>
                  <a:pt x="35548" y="699015"/>
                </a:moveTo>
                <a:cubicBezTo>
                  <a:pt x="34048" y="469296"/>
                  <a:pt x="32549" y="239577"/>
                  <a:pt x="31049" y="9858"/>
                </a:cubicBezTo>
                <a:lnTo>
                  <a:pt x="0" y="0"/>
                </a:lnTo>
                <a:lnTo>
                  <a:pt x="7067278" y="699015"/>
                </a:lnTo>
                <a:lnTo>
                  <a:pt x="35548" y="699015"/>
                </a:lnTo>
                <a:close/>
              </a:path>
            </a:pathLst>
          </a:custGeom>
          <a:solidFill>
            <a:srgbClr val="F89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3720F352-1E36-460A-900A-9A161E5A7B94}"/>
              </a:ext>
            </a:extLst>
          </p:cNvPr>
          <p:cNvSpPr>
            <a:spLocks noGrp="1"/>
          </p:cNvSpPr>
          <p:nvPr>
            <p:ph type="sldNum" sz="quarter" idx="12"/>
          </p:nvPr>
        </p:nvSpPr>
        <p:spPr>
          <a:xfrm>
            <a:off x="11087099" y="6466554"/>
            <a:ext cx="847726" cy="365125"/>
          </a:xfrm>
        </p:spPr>
        <p:txBody>
          <a:bodyPr/>
          <a:lstStyle>
            <a:lvl1pPr>
              <a:defRPr sz="2000" b="1">
                <a:solidFill>
                  <a:schemeClr val="bg1"/>
                </a:solidFill>
              </a:defRPr>
            </a:lvl1pPr>
          </a:lstStyle>
          <a:p>
            <a:fld id="{B17A3848-6F41-4494-844E-228F5B06A1A5}" type="slidenum">
              <a:rPr lang="en-US" smtClean="0"/>
              <a:pPr/>
              <a:t>‹#›</a:t>
            </a:fld>
            <a:endParaRPr lang="en-US"/>
          </a:p>
        </p:txBody>
      </p:sp>
      <p:pic>
        <p:nvPicPr>
          <p:cNvPr id="14" name="Picture 13">
            <a:extLst>
              <a:ext uri="{FF2B5EF4-FFF2-40B4-BE49-F238E27FC236}">
                <a16:creationId xmlns:a16="http://schemas.microsoft.com/office/drawing/2014/main" id="{3586B40E-3374-4116-9B8A-9EE245E9219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73325" y="57971"/>
            <a:ext cx="1861500" cy="699266"/>
          </a:xfrm>
          <a:prstGeom prst="rect">
            <a:avLst/>
          </a:prstGeom>
        </p:spPr>
      </p:pic>
    </p:spTree>
    <p:extLst>
      <p:ext uri="{BB962C8B-B14F-4D97-AF65-F5344CB8AC3E}">
        <p14:creationId xmlns:p14="http://schemas.microsoft.com/office/powerpoint/2010/main" val="335033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47D54A-530B-42F4-BAFA-8A8D478DA18D}"/>
              </a:ext>
            </a:extLst>
          </p:cNvPr>
          <p:cNvSpPr>
            <a:spLocks noGrp="1"/>
          </p:cNvSpPr>
          <p:nvPr>
            <p:ph sz="half" idx="1"/>
          </p:nvPr>
        </p:nvSpPr>
        <p:spPr>
          <a:xfrm>
            <a:off x="838200" y="1152767"/>
            <a:ext cx="5181600" cy="50241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21AD0E2-C32F-440C-B135-C7C178C88DF4}"/>
              </a:ext>
            </a:extLst>
          </p:cNvPr>
          <p:cNvSpPr>
            <a:spLocks noGrp="1"/>
          </p:cNvSpPr>
          <p:nvPr>
            <p:ph sz="half" idx="2"/>
          </p:nvPr>
        </p:nvSpPr>
        <p:spPr>
          <a:xfrm>
            <a:off x="6172200" y="1152767"/>
            <a:ext cx="5181600" cy="50241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arallelogram 6">
            <a:extLst>
              <a:ext uri="{FF2B5EF4-FFF2-40B4-BE49-F238E27FC236}">
                <a16:creationId xmlns:a16="http://schemas.microsoft.com/office/drawing/2014/main" id="{D2D53FEC-0E01-44B4-A181-727F46F9AE8E}"/>
              </a:ext>
            </a:extLst>
          </p:cNvPr>
          <p:cNvSpPr/>
          <p:nvPr userDrawn="1"/>
        </p:nvSpPr>
        <p:spPr>
          <a:xfrm>
            <a:off x="-4499" y="-8120"/>
            <a:ext cx="7206488"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488" h="689157">
                <a:moveTo>
                  <a:pt x="4499" y="689157"/>
                </a:moveTo>
                <a:cubicBezTo>
                  <a:pt x="2999" y="459438"/>
                  <a:pt x="1500" y="229719"/>
                  <a:pt x="0" y="0"/>
                </a:cubicBezTo>
                <a:lnTo>
                  <a:pt x="7206488" y="8120"/>
                </a:lnTo>
                <a:lnTo>
                  <a:pt x="7036229" y="689157"/>
                </a:lnTo>
                <a:lnTo>
                  <a:pt x="4499" y="6891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6">
            <a:extLst>
              <a:ext uri="{FF2B5EF4-FFF2-40B4-BE49-F238E27FC236}">
                <a16:creationId xmlns:a16="http://schemas.microsoft.com/office/drawing/2014/main" id="{1DC548CD-6550-41D8-9A4F-64CE84A745AD}"/>
              </a:ext>
            </a:extLst>
          </p:cNvPr>
          <p:cNvSpPr/>
          <p:nvPr userDrawn="1"/>
        </p:nvSpPr>
        <p:spPr>
          <a:xfrm>
            <a:off x="-4500" y="-8120"/>
            <a:ext cx="7036229"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7036229"/>
              <a:gd name="connsiteY0" fmla="*/ 689157 h 689157"/>
              <a:gd name="connsiteX1" fmla="*/ 0 w 7036229"/>
              <a:gd name="connsiteY1" fmla="*/ 0 h 689157"/>
              <a:gd name="connsiteX2" fmla="*/ 5588 w 7036229"/>
              <a:gd name="connsiteY2" fmla="*/ 8120 h 689157"/>
              <a:gd name="connsiteX3" fmla="*/ 7036229 w 7036229"/>
              <a:gd name="connsiteY3" fmla="*/ 689157 h 689157"/>
              <a:gd name="connsiteX4" fmla="*/ 4499 w 7036229"/>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229" h="689157">
                <a:moveTo>
                  <a:pt x="4499" y="689157"/>
                </a:moveTo>
                <a:cubicBezTo>
                  <a:pt x="2999" y="459438"/>
                  <a:pt x="1500" y="229719"/>
                  <a:pt x="0" y="0"/>
                </a:cubicBezTo>
                <a:lnTo>
                  <a:pt x="5588" y="8120"/>
                </a:lnTo>
                <a:lnTo>
                  <a:pt x="7036229" y="689157"/>
                </a:lnTo>
                <a:lnTo>
                  <a:pt x="4499" y="68915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7">
            <a:extLst>
              <a:ext uri="{FF2B5EF4-FFF2-40B4-BE49-F238E27FC236}">
                <a16:creationId xmlns:a16="http://schemas.microsoft.com/office/drawing/2014/main" id="{D418A5C9-26BC-47E1-A35E-9A4C33598261}"/>
              </a:ext>
            </a:extLst>
          </p:cNvPr>
          <p:cNvSpPr/>
          <p:nvPr userDrawn="1"/>
        </p:nvSpPr>
        <p:spPr>
          <a:xfrm>
            <a:off x="-4943" y="573146"/>
            <a:ext cx="6670606" cy="184091"/>
          </a:xfrm>
          <a:custGeom>
            <a:avLst/>
            <a:gdLst>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463936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6749143"/>
              <a:gd name="connsiteY0" fmla="*/ 357868 h 357868"/>
              <a:gd name="connsiteX1" fmla="*/ 11090 w 6749143"/>
              <a:gd name="connsiteY1" fmla="*/ 0 h 357868"/>
              <a:gd name="connsiteX2" fmla="*/ 6749143 w 6749143"/>
              <a:gd name="connsiteY2" fmla="*/ 0 h 357868"/>
              <a:gd name="connsiteX3" fmla="*/ 6659676 w 6749143"/>
              <a:gd name="connsiteY3" fmla="*/ 357868 h 357868"/>
              <a:gd name="connsiteX4" fmla="*/ 0 w 6749143"/>
              <a:gd name="connsiteY4" fmla="*/ 357868 h 357868"/>
              <a:gd name="connsiteX0" fmla="*/ 0 w 6749143"/>
              <a:gd name="connsiteY0" fmla="*/ 363478 h 363478"/>
              <a:gd name="connsiteX1" fmla="*/ 84017 w 6749143"/>
              <a:gd name="connsiteY1" fmla="*/ 0 h 363478"/>
              <a:gd name="connsiteX2" fmla="*/ 6749143 w 6749143"/>
              <a:gd name="connsiteY2" fmla="*/ 5610 h 363478"/>
              <a:gd name="connsiteX3" fmla="*/ 6659676 w 6749143"/>
              <a:gd name="connsiteY3" fmla="*/ 363478 h 363478"/>
              <a:gd name="connsiteX4" fmla="*/ 0 w 6749143"/>
              <a:gd name="connsiteY4" fmla="*/ 363478 h 363478"/>
              <a:gd name="connsiteX0" fmla="*/ 0 w 6754753"/>
              <a:gd name="connsiteY0" fmla="*/ 363478 h 363478"/>
              <a:gd name="connsiteX1" fmla="*/ 89627 w 6754753"/>
              <a:gd name="connsiteY1" fmla="*/ 0 h 363478"/>
              <a:gd name="connsiteX2" fmla="*/ 6754753 w 6754753"/>
              <a:gd name="connsiteY2" fmla="*/ 5610 h 363478"/>
              <a:gd name="connsiteX3" fmla="*/ 6665286 w 6754753"/>
              <a:gd name="connsiteY3" fmla="*/ 363478 h 363478"/>
              <a:gd name="connsiteX4" fmla="*/ 0 w 6754753"/>
              <a:gd name="connsiteY4" fmla="*/ 363478 h 363478"/>
              <a:gd name="connsiteX0" fmla="*/ 0 w 6670606"/>
              <a:gd name="connsiteY0" fmla="*/ 357868 h 363478"/>
              <a:gd name="connsiteX1" fmla="*/ 5480 w 6670606"/>
              <a:gd name="connsiteY1" fmla="*/ 0 h 363478"/>
              <a:gd name="connsiteX2" fmla="*/ 6670606 w 6670606"/>
              <a:gd name="connsiteY2" fmla="*/ 5610 h 363478"/>
              <a:gd name="connsiteX3" fmla="*/ 6581139 w 6670606"/>
              <a:gd name="connsiteY3" fmla="*/ 363478 h 363478"/>
              <a:gd name="connsiteX4" fmla="*/ 0 w 6670606"/>
              <a:gd name="connsiteY4" fmla="*/ 357868 h 36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606" h="363478">
                <a:moveTo>
                  <a:pt x="0" y="357868"/>
                </a:moveTo>
                <a:cubicBezTo>
                  <a:pt x="1827" y="238579"/>
                  <a:pt x="3653" y="119289"/>
                  <a:pt x="5480" y="0"/>
                </a:cubicBezTo>
                <a:lnTo>
                  <a:pt x="6670606" y="5610"/>
                </a:lnTo>
                <a:lnTo>
                  <a:pt x="6581139" y="363478"/>
                </a:lnTo>
                <a:lnTo>
                  <a:pt x="0" y="3578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38DB09B-04D9-477D-A19D-5E65F2A68254}"/>
              </a:ext>
            </a:extLst>
          </p:cNvPr>
          <p:cNvSpPr>
            <a:spLocks noGrp="1"/>
          </p:cNvSpPr>
          <p:nvPr>
            <p:ph type="title"/>
          </p:nvPr>
        </p:nvSpPr>
        <p:spPr>
          <a:xfrm>
            <a:off x="152400" y="1"/>
            <a:ext cx="7049589" cy="571500"/>
          </a:xfrm>
        </p:spPr>
        <p:txBody>
          <a:bodyPr>
            <a:normAutofit/>
          </a:bodyPr>
          <a:lstStyle>
            <a:lvl1pPr>
              <a:defRPr sz="2400" b="1" i="0">
                <a:solidFill>
                  <a:schemeClr val="bg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154685AB-9336-4A8A-AB1F-11E713BCF1E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73325" y="57971"/>
            <a:ext cx="1861500" cy="699266"/>
          </a:xfrm>
          <a:prstGeom prst="rect">
            <a:avLst/>
          </a:prstGeom>
        </p:spPr>
      </p:pic>
      <p:sp>
        <p:nvSpPr>
          <p:cNvPr id="16" name="Parallelogram 6">
            <a:extLst>
              <a:ext uri="{FF2B5EF4-FFF2-40B4-BE49-F238E27FC236}">
                <a16:creationId xmlns:a16="http://schemas.microsoft.com/office/drawing/2014/main" id="{4BA5F2BB-840D-42A1-89A9-3DA094CF7901}"/>
              </a:ext>
            </a:extLst>
          </p:cNvPr>
          <p:cNvSpPr/>
          <p:nvPr userDrawn="1"/>
        </p:nvSpPr>
        <p:spPr>
          <a:xfrm flipH="1">
            <a:off x="11172824" y="6487652"/>
            <a:ext cx="1019174"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4499 w 8507319"/>
              <a:gd name="connsiteY0" fmla="*/ 699015 h 699015"/>
              <a:gd name="connsiteX1" fmla="*/ 0 w 8507319"/>
              <a:gd name="connsiteY1" fmla="*/ 9858 h 699015"/>
              <a:gd name="connsiteX2" fmla="*/ 8507319 w 8507319"/>
              <a:gd name="connsiteY2" fmla="*/ 0 h 699015"/>
              <a:gd name="connsiteX3" fmla="*/ 7036229 w 8507319"/>
              <a:gd name="connsiteY3" fmla="*/ 699015 h 699015"/>
              <a:gd name="connsiteX4" fmla="*/ 4499 w 8507319"/>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319" h="699015">
                <a:moveTo>
                  <a:pt x="4499" y="699015"/>
                </a:moveTo>
                <a:cubicBezTo>
                  <a:pt x="2999" y="469296"/>
                  <a:pt x="1500" y="239577"/>
                  <a:pt x="0" y="9858"/>
                </a:cubicBezTo>
                <a:lnTo>
                  <a:pt x="8507319" y="0"/>
                </a:lnTo>
                <a:lnTo>
                  <a:pt x="7036229" y="699015"/>
                </a:lnTo>
                <a:lnTo>
                  <a:pt x="4499" y="6990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6">
            <a:extLst>
              <a:ext uri="{FF2B5EF4-FFF2-40B4-BE49-F238E27FC236}">
                <a16:creationId xmlns:a16="http://schemas.microsoft.com/office/drawing/2014/main" id="{154B7439-E966-4812-BE36-FC8C9075D437}"/>
              </a:ext>
            </a:extLst>
          </p:cNvPr>
          <p:cNvSpPr/>
          <p:nvPr userDrawn="1"/>
        </p:nvSpPr>
        <p:spPr>
          <a:xfrm flipH="1">
            <a:off x="11349299" y="6487652"/>
            <a:ext cx="847726"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35548 w 7067276"/>
              <a:gd name="connsiteY0" fmla="*/ 699015 h 699015"/>
              <a:gd name="connsiteX1" fmla="*/ 31049 w 7067276"/>
              <a:gd name="connsiteY1" fmla="*/ 9858 h 699015"/>
              <a:gd name="connsiteX2" fmla="*/ 0 w 7067276"/>
              <a:gd name="connsiteY2" fmla="*/ 0 h 699015"/>
              <a:gd name="connsiteX3" fmla="*/ 7067278 w 7067276"/>
              <a:gd name="connsiteY3" fmla="*/ 699015 h 699015"/>
              <a:gd name="connsiteX4" fmla="*/ 35548 w 7067276"/>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76" h="699015">
                <a:moveTo>
                  <a:pt x="35548" y="699015"/>
                </a:moveTo>
                <a:cubicBezTo>
                  <a:pt x="34048" y="469296"/>
                  <a:pt x="32549" y="239577"/>
                  <a:pt x="31049" y="9858"/>
                </a:cubicBezTo>
                <a:lnTo>
                  <a:pt x="0" y="0"/>
                </a:lnTo>
                <a:lnTo>
                  <a:pt x="7067278" y="699015"/>
                </a:lnTo>
                <a:lnTo>
                  <a:pt x="35548" y="699015"/>
                </a:lnTo>
                <a:close/>
              </a:path>
            </a:pathLst>
          </a:custGeom>
          <a:solidFill>
            <a:srgbClr val="F89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A541611B-1986-44EE-8277-980C2BF622A4}"/>
              </a:ext>
            </a:extLst>
          </p:cNvPr>
          <p:cNvSpPr>
            <a:spLocks noGrp="1"/>
          </p:cNvSpPr>
          <p:nvPr>
            <p:ph type="sldNum" sz="quarter" idx="12"/>
          </p:nvPr>
        </p:nvSpPr>
        <p:spPr>
          <a:xfrm>
            <a:off x="11087099" y="6466554"/>
            <a:ext cx="847726" cy="365125"/>
          </a:xfrm>
        </p:spPr>
        <p:txBody>
          <a:bodyPr/>
          <a:lstStyle>
            <a:lvl1pPr>
              <a:defRPr sz="2000" b="1">
                <a:solidFill>
                  <a:schemeClr val="bg1"/>
                </a:solidFill>
              </a:defRPr>
            </a:lvl1pPr>
          </a:lstStyle>
          <a:p>
            <a:fld id="{B17A3848-6F41-4494-844E-228F5B06A1A5}" type="slidenum">
              <a:rPr lang="en-US" smtClean="0"/>
              <a:pPr/>
              <a:t>‹#›</a:t>
            </a:fld>
            <a:endParaRPr lang="en-US"/>
          </a:p>
        </p:txBody>
      </p:sp>
    </p:spTree>
    <p:extLst>
      <p:ext uri="{BB962C8B-B14F-4D97-AF65-F5344CB8AC3E}">
        <p14:creationId xmlns:p14="http://schemas.microsoft.com/office/powerpoint/2010/main" val="301956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876D45-6703-4F07-ABD7-27881E8B630C}"/>
              </a:ext>
            </a:extLst>
          </p:cNvPr>
          <p:cNvSpPr>
            <a:spLocks noGrp="1"/>
          </p:cNvSpPr>
          <p:nvPr>
            <p:ph type="body" idx="1"/>
          </p:nvPr>
        </p:nvSpPr>
        <p:spPr>
          <a:xfrm>
            <a:off x="839788" y="10144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C26440-056E-4780-BC79-B43689720647}"/>
              </a:ext>
            </a:extLst>
          </p:cNvPr>
          <p:cNvSpPr>
            <a:spLocks noGrp="1"/>
          </p:cNvSpPr>
          <p:nvPr>
            <p:ph sz="half" idx="2"/>
          </p:nvPr>
        </p:nvSpPr>
        <p:spPr>
          <a:xfrm>
            <a:off x="839788" y="1838324"/>
            <a:ext cx="5157787" cy="444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59398A-0A11-42AA-B6F0-91E636A98CC5}"/>
              </a:ext>
            </a:extLst>
          </p:cNvPr>
          <p:cNvSpPr>
            <a:spLocks noGrp="1"/>
          </p:cNvSpPr>
          <p:nvPr>
            <p:ph type="body" sz="quarter" idx="3"/>
          </p:nvPr>
        </p:nvSpPr>
        <p:spPr>
          <a:xfrm>
            <a:off x="6172200" y="101441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7A7C46-EA52-4223-9115-F066BA1CE324}"/>
              </a:ext>
            </a:extLst>
          </p:cNvPr>
          <p:cNvSpPr>
            <a:spLocks noGrp="1"/>
          </p:cNvSpPr>
          <p:nvPr>
            <p:ph sz="quarter" idx="4"/>
          </p:nvPr>
        </p:nvSpPr>
        <p:spPr>
          <a:xfrm>
            <a:off x="6172200" y="1838324"/>
            <a:ext cx="5183188" cy="44465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arallelogram 6">
            <a:extLst>
              <a:ext uri="{FF2B5EF4-FFF2-40B4-BE49-F238E27FC236}">
                <a16:creationId xmlns:a16="http://schemas.microsoft.com/office/drawing/2014/main" id="{AF236069-CF3C-450D-A817-EC4D9E0E22E7}"/>
              </a:ext>
            </a:extLst>
          </p:cNvPr>
          <p:cNvSpPr/>
          <p:nvPr userDrawn="1"/>
        </p:nvSpPr>
        <p:spPr>
          <a:xfrm>
            <a:off x="-4499" y="-8120"/>
            <a:ext cx="7206488"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488" h="689157">
                <a:moveTo>
                  <a:pt x="4499" y="689157"/>
                </a:moveTo>
                <a:cubicBezTo>
                  <a:pt x="2999" y="459438"/>
                  <a:pt x="1500" y="229719"/>
                  <a:pt x="0" y="0"/>
                </a:cubicBezTo>
                <a:lnTo>
                  <a:pt x="7206488" y="8120"/>
                </a:lnTo>
                <a:lnTo>
                  <a:pt x="7036229" y="689157"/>
                </a:lnTo>
                <a:lnTo>
                  <a:pt x="4499" y="6891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6">
            <a:extLst>
              <a:ext uri="{FF2B5EF4-FFF2-40B4-BE49-F238E27FC236}">
                <a16:creationId xmlns:a16="http://schemas.microsoft.com/office/drawing/2014/main" id="{11DFD5DB-54DA-408D-A759-FF02064A6D7A}"/>
              </a:ext>
            </a:extLst>
          </p:cNvPr>
          <p:cNvSpPr/>
          <p:nvPr userDrawn="1"/>
        </p:nvSpPr>
        <p:spPr>
          <a:xfrm>
            <a:off x="-4500" y="-8120"/>
            <a:ext cx="7036229"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7036229"/>
              <a:gd name="connsiteY0" fmla="*/ 689157 h 689157"/>
              <a:gd name="connsiteX1" fmla="*/ 0 w 7036229"/>
              <a:gd name="connsiteY1" fmla="*/ 0 h 689157"/>
              <a:gd name="connsiteX2" fmla="*/ 5588 w 7036229"/>
              <a:gd name="connsiteY2" fmla="*/ 8120 h 689157"/>
              <a:gd name="connsiteX3" fmla="*/ 7036229 w 7036229"/>
              <a:gd name="connsiteY3" fmla="*/ 689157 h 689157"/>
              <a:gd name="connsiteX4" fmla="*/ 4499 w 7036229"/>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229" h="689157">
                <a:moveTo>
                  <a:pt x="4499" y="689157"/>
                </a:moveTo>
                <a:cubicBezTo>
                  <a:pt x="2999" y="459438"/>
                  <a:pt x="1500" y="229719"/>
                  <a:pt x="0" y="0"/>
                </a:cubicBezTo>
                <a:lnTo>
                  <a:pt x="5588" y="8120"/>
                </a:lnTo>
                <a:lnTo>
                  <a:pt x="7036229" y="689157"/>
                </a:lnTo>
                <a:lnTo>
                  <a:pt x="4499" y="68915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7">
            <a:extLst>
              <a:ext uri="{FF2B5EF4-FFF2-40B4-BE49-F238E27FC236}">
                <a16:creationId xmlns:a16="http://schemas.microsoft.com/office/drawing/2014/main" id="{DA68E4E1-1691-4CAA-866D-2EBC77683453}"/>
              </a:ext>
            </a:extLst>
          </p:cNvPr>
          <p:cNvSpPr/>
          <p:nvPr userDrawn="1"/>
        </p:nvSpPr>
        <p:spPr>
          <a:xfrm>
            <a:off x="-4943" y="573146"/>
            <a:ext cx="6670606" cy="184091"/>
          </a:xfrm>
          <a:custGeom>
            <a:avLst/>
            <a:gdLst>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463936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6749143"/>
              <a:gd name="connsiteY0" fmla="*/ 357868 h 357868"/>
              <a:gd name="connsiteX1" fmla="*/ 11090 w 6749143"/>
              <a:gd name="connsiteY1" fmla="*/ 0 h 357868"/>
              <a:gd name="connsiteX2" fmla="*/ 6749143 w 6749143"/>
              <a:gd name="connsiteY2" fmla="*/ 0 h 357868"/>
              <a:gd name="connsiteX3" fmla="*/ 6659676 w 6749143"/>
              <a:gd name="connsiteY3" fmla="*/ 357868 h 357868"/>
              <a:gd name="connsiteX4" fmla="*/ 0 w 6749143"/>
              <a:gd name="connsiteY4" fmla="*/ 357868 h 357868"/>
              <a:gd name="connsiteX0" fmla="*/ 0 w 6749143"/>
              <a:gd name="connsiteY0" fmla="*/ 363478 h 363478"/>
              <a:gd name="connsiteX1" fmla="*/ 84017 w 6749143"/>
              <a:gd name="connsiteY1" fmla="*/ 0 h 363478"/>
              <a:gd name="connsiteX2" fmla="*/ 6749143 w 6749143"/>
              <a:gd name="connsiteY2" fmla="*/ 5610 h 363478"/>
              <a:gd name="connsiteX3" fmla="*/ 6659676 w 6749143"/>
              <a:gd name="connsiteY3" fmla="*/ 363478 h 363478"/>
              <a:gd name="connsiteX4" fmla="*/ 0 w 6749143"/>
              <a:gd name="connsiteY4" fmla="*/ 363478 h 363478"/>
              <a:gd name="connsiteX0" fmla="*/ 0 w 6754753"/>
              <a:gd name="connsiteY0" fmla="*/ 363478 h 363478"/>
              <a:gd name="connsiteX1" fmla="*/ 89627 w 6754753"/>
              <a:gd name="connsiteY1" fmla="*/ 0 h 363478"/>
              <a:gd name="connsiteX2" fmla="*/ 6754753 w 6754753"/>
              <a:gd name="connsiteY2" fmla="*/ 5610 h 363478"/>
              <a:gd name="connsiteX3" fmla="*/ 6665286 w 6754753"/>
              <a:gd name="connsiteY3" fmla="*/ 363478 h 363478"/>
              <a:gd name="connsiteX4" fmla="*/ 0 w 6754753"/>
              <a:gd name="connsiteY4" fmla="*/ 363478 h 363478"/>
              <a:gd name="connsiteX0" fmla="*/ 0 w 6670606"/>
              <a:gd name="connsiteY0" fmla="*/ 357868 h 363478"/>
              <a:gd name="connsiteX1" fmla="*/ 5480 w 6670606"/>
              <a:gd name="connsiteY1" fmla="*/ 0 h 363478"/>
              <a:gd name="connsiteX2" fmla="*/ 6670606 w 6670606"/>
              <a:gd name="connsiteY2" fmla="*/ 5610 h 363478"/>
              <a:gd name="connsiteX3" fmla="*/ 6581139 w 6670606"/>
              <a:gd name="connsiteY3" fmla="*/ 363478 h 363478"/>
              <a:gd name="connsiteX4" fmla="*/ 0 w 6670606"/>
              <a:gd name="connsiteY4" fmla="*/ 357868 h 36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606" h="363478">
                <a:moveTo>
                  <a:pt x="0" y="357868"/>
                </a:moveTo>
                <a:cubicBezTo>
                  <a:pt x="1827" y="238579"/>
                  <a:pt x="3653" y="119289"/>
                  <a:pt x="5480" y="0"/>
                </a:cubicBezTo>
                <a:lnTo>
                  <a:pt x="6670606" y="5610"/>
                </a:lnTo>
                <a:lnTo>
                  <a:pt x="6581139" y="363478"/>
                </a:lnTo>
                <a:lnTo>
                  <a:pt x="0" y="3578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5E51EDB-C72C-4BAC-B5C3-4E05C527DB08}"/>
              </a:ext>
            </a:extLst>
          </p:cNvPr>
          <p:cNvSpPr>
            <a:spLocks noGrp="1"/>
          </p:cNvSpPr>
          <p:nvPr>
            <p:ph type="title"/>
          </p:nvPr>
        </p:nvSpPr>
        <p:spPr>
          <a:xfrm>
            <a:off x="152400" y="1"/>
            <a:ext cx="7049589" cy="571500"/>
          </a:xfrm>
        </p:spPr>
        <p:txBody>
          <a:bodyPr>
            <a:normAutofit/>
          </a:bodyPr>
          <a:lstStyle>
            <a:lvl1pPr>
              <a:defRPr sz="2400" b="1" i="0">
                <a:solidFill>
                  <a:schemeClr val="bg1"/>
                </a:solidFill>
              </a:defRPr>
            </a:lvl1pPr>
          </a:lstStyle>
          <a:p>
            <a:r>
              <a:rPr lang="en-US" dirty="0"/>
              <a:t>Click to edit Master title style</a:t>
            </a:r>
          </a:p>
        </p:txBody>
      </p:sp>
      <p:pic>
        <p:nvPicPr>
          <p:cNvPr id="17" name="Picture 16">
            <a:extLst>
              <a:ext uri="{FF2B5EF4-FFF2-40B4-BE49-F238E27FC236}">
                <a16:creationId xmlns:a16="http://schemas.microsoft.com/office/drawing/2014/main" id="{9A8E16C2-F78B-4116-8FDC-924450EF432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73325" y="57971"/>
            <a:ext cx="1861500" cy="699266"/>
          </a:xfrm>
          <a:prstGeom prst="rect">
            <a:avLst/>
          </a:prstGeom>
        </p:spPr>
      </p:pic>
      <p:sp>
        <p:nvSpPr>
          <p:cNvPr id="18" name="Parallelogram 6">
            <a:extLst>
              <a:ext uri="{FF2B5EF4-FFF2-40B4-BE49-F238E27FC236}">
                <a16:creationId xmlns:a16="http://schemas.microsoft.com/office/drawing/2014/main" id="{178F3A11-D8C9-4289-9A09-358CF045E462}"/>
              </a:ext>
            </a:extLst>
          </p:cNvPr>
          <p:cNvSpPr/>
          <p:nvPr userDrawn="1"/>
        </p:nvSpPr>
        <p:spPr>
          <a:xfrm flipH="1">
            <a:off x="11172824" y="6487652"/>
            <a:ext cx="1019174"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4499 w 8507319"/>
              <a:gd name="connsiteY0" fmla="*/ 699015 h 699015"/>
              <a:gd name="connsiteX1" fmla="*/ 0 w 8507319"/>
              <a:gd name="connsiteY1" fmla="*/ 9858 h 699015"/>
              <a:gd name="connsiteX2" fmla="*/ 8507319 w 8507319"/>
              <a:gd name="connsiteY2" fmla="*/ 0 h 699015"/>
              <a:gd name="connsiteX3" fmla="*/ 7036229 w 8507319"/>
              <a:gd name="connsiteY3" fmla="*/ 699015 h 699015"/>
              <a:gd name="connsiteX4" fmla="*/ 4499 w 8507319"/>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319" h="699015">
                <a:moveTo>
                  <a:pt x="4499" y="699015"/>
                </a:moveTo>
                <a:cubicBezTo>
                  <a:pt x="2999" y="469296"/>
                  <a:pt x="1500" y="239577"/>
                  <a:pt x="0" y="9858"/>
                </a:cubicBezTo>
                <a:lnTo>
                  <a:pt x="8507319" y="0"/>
                </a:lnTo>
                <a:lnTo>
                  <a:pt x="7036229" y="699015"/>
                </a:lnTo>
                <a:lnTo>
                  <a:pt x="4499" y="6990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6">
            <a:extLst>
              <a:ext uri="{FF2B5EF4-FFF2-40B4-BE49-F238E27FC236}">
                <a16:creationId xmlns:a16="http://schemas.microsoft.com/office/drawing/2014/main" id="{A37AFE41-732E-4EA5-900F-1688773A2E4F}"/>
              </a:ext>
            </a:extLst>
          </p:cNvPr>
          <p:cNvSpPr/>
          <p:nvPr userDrawn="1"/>
        </p:nvSpPr>
        <p:spPr>
          <a:xfrm flipH="1">
            <a:off x="11349299" y="6487652"/>
            <a:ext cx="847726"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35548 w 7067276"/>
              <a:gd name="connsiteY0" fmla="*/ 699015 h 699015"/>
              <a:gd name="connsiteX1" fmla="*/ 31049 w 7067276"/>
              <a:gd name="connsiteY1" fmla="*/ 9858 h 699015"/>
              <a:gd name="connsiteX2" fmla="*/ 0 w 7067276"/>
              <a:gd name="connsiteY2" fmla="*/ 0 h 699015"/>
              <a:gd name="connsiteX3" fmla="*/ 7067278 w 7067276"/>
              <a:gd name="connsiteY3" fmla="*/ 699015 h 699015"/>
              <a:gd name="connsiteX4" fmla="*/ 35548 w 7067276"/>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76" h="699015">
                <a:moveTo>
                  <a:pt x="35548" y="699015"/>
                </a:moveTo>
                <a:cubicBezTo>
                  <a:pt x="34048" y="469296"/>
                  <a:pt x="32549" y="239577"/>
                  <a:pt x="31049" y="9858"/>
                </a:cubicBezTo>
                <a:lnTo>
                  <a:pt x="0" y="0"/>
                </a:lnTo>
                <a:lnTo>
                  <a:pt x="7067278" y="699015"/>
                </a:lnTo>
                <a:lnTo>
                  <a:pt x="35548" y="699015"/>
                </a:lnTo>
                <a:close/>
              </a:path>
            </a:pathLst>
          </a:custGeom>
          <a:solidFill>
            <a:srgbClr val="F89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a:extLst>
              <a:ext uri="{FF2B5EF4-FFF2-40B4-BE49-F238E27FC236}">
                <a16:creationId xmlns:a16="http://schemas.microsoft.com/office/drawing/2014/main" id="{10DE57EC-4365-42AA-ACE0-F388355A1B43}"/>
              </a:ext>
            </a:extLst>
          </p:cNvPr>
          <p:cNvSpPr>
            <a:spLocks noGrp="1"/>
          </p:cNvSpPr>
          <p:nvPr>
            <p:ph type="sldNum" sz="quarter" idx="12"/>
          </p:nvPr>
        </p:nvSpPr>
        <p:spPr>
          <a:xfrm>
            <a:off x="11087099" y="6466554"/>
            <a:ext cx="847726" cy="365125"/>
          </a:xfrm>
        </p:spPr>
        <p:txBody>
          <a:bodyPr/>
          <a:lstStyle>
            <a:lvl1pPr>
              <a:defRPr sz="2000" b="1">
                <a:solidFill>
                  <a:schemeClr val="bg1"/>
                </a:solidFill>
              </a:defRPr>
            </a:lvl1pPr>
          </a:lstStyle>
          <a:p>
            <a:fld id="{B17A3848-6F41-4494-844E-228F5B06A1A5}" type="slidenum">
              <a:rPr lang="en-US" smtClean="0"/>
              <a:pPr/>
              <a:t>‹#›</a:t>
            </a:fld>
            <a:endParaRPr lang="en-US"/>
          </a:p>
        </p:txBody>
      </p:sp>
    </p:spTree>
    <p:extLst>
      <p:ext uri="{BB962C8B-B14F-4D97-AF65-F5344CB8AC3E}">
        <p14:creationId xmlns:p14="http://schemas.microsoft.com/office/powerpoint/2010/main" val="21393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arallelogram 6">
            <a:extLst>
              <a:ext uri="{FF2B5EF4-FFF2-40B4-BE49-F238E27FC236}">
                <a16:creationId xmlns:a16="http://schemas.microsoft.com/office/drawing/2014/main" id="{DC845566-E93B-41B8-AEF6-417CD7ADA910}"/>
              </a:ext>
            </a:extLst>
          </p:cNvPr>
          <p:cNvSpPr/>
          <p:nvPr userDrawn="1"/>
        </p:nvSpPr>
        <p:spPr>
          <a:xfrm>
            <a:off x="-4499" y="-8120"/>
            <a:ext cx="7206488"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488" h="689157">
                <a:moveTo>
                  <a:pt x="4499" y="689157"/>
                </a:moveTo>
                <a:cubicBezTo>
                  <a:pt x="2999" y="459438"/>
                  <a:pt x="1500" y="229719"/>
                  <a:pt x="0" y="0"/>
                </a:cubicBezTo>
                <a:lnTo>
                  <a:pt x="7206488" y="8120"/>
                </a:lnTo>
                <a:lnTo>
                  <a:pt x="7036229" y="689157"/>
                </a:lnTo>
                <a:lnTo>
                  <a:pt x="4499" y="6891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07B1ABDC-0460-46E8-972C-70081AA85060}"/>
              </a:ext>
            </a:extLst>
          </p:cNvPr>
          <p:cNvSpPr/>
          <p:nvPr userDrawn="1"/>
        </p:nvSpPr>
        <p:spPr>
          <a:xfrm>
            <a:off x="-4500" y="-8120"/>
            <a:ext cx="7036229"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7036229"/>
              <a:gd name="connsiteY0" fmla="*/ 689157 h 689157"/>
              <a:gd name="connsiteX1" fmla="*/ 0 w 7036229"/>
              <a:gd name="connsiteY1" fmla="*/ 0 h 689157"/>
              <a:gd name="connsiteX2" fmla="*/ 5588 w 7036229"/>
              <a:gd name="connsiteY2" fmla="*/ 8120 h 689157"/>
              <a:gd name="connsiteX3" fmla="*/ 7036229 w 7036229"/>
              <a:gd name="connsiteY3" fmla="*/ 689157 h 689157"/>
              <a:gd name="connsiteX4" fmla="*/ 4499 w 7036229"/>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229" h="689157">
                <a:moveTo>
                  <a:pt x="4499" y="689157"/>
                </a:moveTo>
                <a:cubicBezTo>
                  <a:pt x="2999" y="459438"/>
                  <a:pt x="1500" y="229719"/>
                  <a:pt x="0" y="0"/>
                </a:cubicBezTo>
                <a:lnTo>
                  <a:pt x="5588" y="8120"/>
                </a:lnTo>
                <a:lnTo>
                  <a:pt x="7036229" y="689157"/>
                </a:lnTo>
                <a:lnTo>
                  <a:pt x="4499" y="68915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042C25CC-8B0A-4A4C-8014-047F4BCF8FF3}"/>
              </a:ext>
            </a:extLst>
          </p:cNvPr>
          <p:cNvSpPr/>
          <p:nvPr userDrawn="1"/>
        </p:nvSpPr>
        <p:spPr>
          <a:xfrm>
            <a:off x="-4943" y="573146"/>
            <a:ext cx="6670606" cy="184091"/>
          </a:xfrm>
          <a:custGeom>
            <a:avLst/>
            <a:gdLst>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463936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6749143"/>
              <a:gd name="connsiteY0" fmla="*/ 357868 h 357868"/>
              <a:gd name="connsiteX1" fmla="*/ 11090 w 6749143"/>
              <a:gd name="connsiteY1" fmla="*/ 0 h 357868"/>
              <a:gd name="connsiteX2" fmla="*/ 6749143 w 6749143"/>
              <a:gd name="connsiteY2" fmla="*/ 0 h 357868"/>
              <a:gd name="connsiteX3" fmla="*/ 6659676 w 6749143"/>
              <a:gd name="connsiteY3" fmla="*/ 357868 h 357868"/>
              <a:gd name="connsiteX4" fmla="*/ 0 w 6749143"/>
              <a:gd name="connsiteY4" fmla="*/ 357868 h 357868"/>
              <a:gd name="connsiteX0" fmla="*/ 0 w 6749143"/>
              <a:gd name="connsiteY0" fmla="*/ 363478 h 363478"/>
              <a:gd name="connsiteX1" fmla="*/ 84017 w 6749143"/>
              <a:gd name="connsiteY1" fmla="*/ 0 h 363478"/>
              <a:gd name="connsiteX2" fmla="*/ 6749143 w 6749143"/>
              <a:gd name="connsiteY2" fmla="*/ 5610 h 363478"/>
              <a:gd name="connsiteX3" fmla="*/ 6659676 w 6749143"/>
              <a:gd name="connsiteY3" fmla="*/ 363478 h 363478"/>
              <a:gd name="connsiteX4" fmla="*/ 0 w 6749143"/>
              <a:gd name="connsiteY4" fmla="*/ 363478 h 363478"/>
              <a:gd name="connsiteX0" fmla="*/ 0 w 6754753"/>
              <a:gd name="connsiteY0" fmla="*/ 363478 h 363478"/>
              <a:gd name="connsiteX1" fmla="*/ 89627 w 6754753"/>
              <a:gd name="connsiteY1" fmla="*/ 0 h 363478"/>
              <a:gd name="connsiteX2" fmla="*/ 6754753 w 6754753"/>
              <a:gd name="connsiteY2" fmla="*/ 5610 h 363478"/>
              <a:gd name="connsiteX3" fmla="*/ 6665286 w 6754753"/>
              <a:gd name="connsiteY3" fmla="*/ 363478 h 363478"/>
              <a:gd name="connsiteX4" fmla="*/ 0 w 6754753"/>
              <a:gd name="connsiteY4" fmla="*/ 363478 h 363478"/>
              <a:gd name="connsiteX0" fmla="*/ 0 w 6670606"/>
              <a:gd name="connsiteY0" fmla="*/ 357868 h 363478"/>
              <a:gd name="connsiteX1" fmla="*/ 5480 w 6670606"/>
              <a:gd name="connsiteY1" fmla="*/ 0 h 363478"/>
              <a:gd name="connsiteX2" fmla="*/ 6670606 w 6670606"/>
              <a:gd name="connsiteY2" fmla="*/ 5610 h 363478"/>
              <a:gd name="connsiteX3" fmla="*/ 6581139 w 6670606"/>
              <a:gd name="connsiteY3" fmla="*/ 363478 h 363478"/>
              <a:gd name="connsiteX4" fmla="*/ 0 w 6670606"/>
              <a:gd name="connsiteY4" fmla="*/ 357868 h 36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606" h="363478">
                <a:moveTo>
                  <a:pt x="0" y="357868"/>
                </a:moveTo>
                <a:cubicBezTo>
                  <a:pt x="1827" y="238579"/>
                  <a:pt x="3653" y="119289"/>
                  <a:pt x="5480" y="0"/>
                </a:cubicBezTo>
                <a:lnTo>
                  <a:pt x="6670606" y="5610"/>
                </a:lnTo>
                <a:lnTo>
                  <a:pt x="6581139" y="363478"/>
                </a:lnTo>
                <a:lnTo>
                  <a:pt x="0" y="3578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554DE5E-531C-48DC-877D-0A17DA81E73E}"/>
              </a:ext>
            </a:extLst>
          </p:cNvPr>
          <p:cNvSpPr>
            <a:spLocks noGrp="1"/>
          </p:cNvSpPr>
          <p:nvPr>
            <p:ph type="title"/>
          </p:nvPr>
        </p:nvSpPr>
        <p:spPr>
          <a:xfrm>
            <a:off x="152400" y="1"/>
            <a:ext cx="7049589" cy="571500"/>
          </a:xfrm>
        </p:spPr>
        <p:txBody>
          <a:bodyPr>
            <a:normAutofit/>
          </a:bodyPr>
          <a:lstStyle>
            <a:lvl1pPr>
              <a:defRPr sz="2400" b="1" i="0">
                <a:solidFill>
                  <a:schemeClr val="bg1"/>
                </a:solidFill>
              </a:defRPr>
            </a:lvl1pPr>
          </a:lstStyle>
          <a:p>
            <a:r>
              <a:rPr lang="en-US" dirty="0"/>
              <a:t>Click to edit Master title style</a:t>
            </a:r>
          </a:p>
        </p:txBody>
      </p:sp>
      <p:pic>
        <p:nvPicPr>
          <p:cNvPr id="13" name="Picture 12">
            <a:extLst>
              <a:ext uri="{FF2B5EF4-FFF2-40B4-BE49-F238E27FC236}">
                <a16:creationId xmlns:a16="http://schemas.microsoft.com/office/drawing/2014/main" id="{1213E8D4-EDB7-4DD0-A3EB-2AA82E5D2D4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73325" y="57971"/>
            <a:ext cx="1861500" cy="699266"/>
          </a:xfrm>
          <a:prstGeom prst="rect">
            <a:avLst/>
          </a:prstGeom>
        </p:spPr>
      </p:pic>
      <p:sp>
        <p:nvSpPr>
          <p:cNvPr id="14" name="Parallelogram 6">
            <a:extLst>
              <a:ext uri="{FF2B5EF4-FFF2-40B4-BE49-F238E27FC236}">
                <a16:creationId xmlns:a16="http://schemas.microsoft.com/office/drawing/2014/main" id="{EB4720F6-DDED-45E4-A8E2-7F6BE9D7B56E}"/>
              </a:ext>
            </a:extLst>
          </p:cNvPr>
          <p:cNvSpPr/>
          <p:nvPr userDrawn="1"/>
        </p:nvSpPr>
        <p:spPr>
          <a:xfrm flipH="1">
            <a:off x="11172824" y="6487652"/>
            <a:ext cx="1019174"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4499 w 8507319"/>
              <a:gd name="connsiteY0" fmla="*/ 699015 h 699015"/>
              <a:gd name="connsiteX1" fmla="*/ 0 w 8507319"/>
              <a:gd name="connsiteY1" fmla="*/ 9858 h 699015"/>
              <a:gd name="connsiteX2" fmla="*/ 8507319 w 8507319"/>
              <a:gd name="connsiteY2" fmla="*/ 0 h 699015"/>
              <a:gd name="connsiteX3" fmla="*/ 7036229 w 8507319"/>
              <a:gd name="connsiteY3" fmla="*/ 699015 h 699015"/>
              <a:gd name="connsiteX4" fmla="*/ 4499 w 8507319"/>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319" h="699015">
                <a:moveTo>
                  <a:pt x="4499" y="699015"/>
                </a:moveTo>
                <a:cubicBezTo>
                  <a:pt x="2999" y="469296"/>
                  <a:pt x="1500" y="239577"/>
                  <a:pt x="0" y="9858"/>
                </a:cubicBezTo>
                <a:lnTo>
                  <a:pt x="8507319" y="0"/>
                </a:lnTo>
                <a:lnTo>
                  <a:pt x="7036229" y="699015"/>
                </a:lnTo>
                <a:lnTo>
                  <a:pt x="4499" y="6990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6">
            <a:extLst>
              <a:ext uri="{FF2B5EF4-FFF2-40B4-BE49-F238E27FC236}">
                <a16:creationId xmlns:a16="http://schemas.microsoft.com/office/drawing/2014/main" id="{23394C00-E90F-46EC-A1DB-211495338764}"/>
              </a:ext>
            </a:extLst>
          </p:cNvPr>
          <p:cNvSpPr/>
          <p:nvPr userDrawn="1"/>
        </p:nvSpPr>
        <p:spPr>
          <a:xfrm flipH="1">
            <a:off x="11349299" y="6487652"/>
            <a:ext cx="847726"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35548 w 7067276"/>
              <a:gd name="connsiteY0" fmla="*/ 699015 h 699015"/>
              <a:gd name="connsiteX1" fmla="*/ 31049 w 7067276"/>
              <a:gd name="connsiteY1" fmla="*/ 9858 h 699015"/>
              <a:gd name="connsiteX2" fmla="*/ 0 w 7067276"/>
              <a:gd name="connsiteY2" fmla="*/ 0 h 699015"/>
              <a:gd name="connsiteX3" fmla="*/ 7067278 w 7067276"/>
              <a:gd name="connsiteY3" fmla="*/ 699015 h 699015"/>
              <a:gd name="connsiteX4" fmla="*/ 35548 w 7067276"/>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76" h="699015">
                <a:moveTo>
                  <a:pt x="35548" y="699015"/>
                </a:moveTo>
                <a:cubicBezTo>
                  <a:pt x="34048" y="469296"/>
                  <a:pt x="32549" y="239577"/>
                  <a:pt x="31049" y="9858"/>
                </a:cubicBezTo>
                <a:lnTo>
                  <a:pt x="0" y="0"/>
                </a:lnTo>
                <a:lnTo>
                  <a:pt x="7067278" y="699015"/>
                </a:lnTo>
                <a:lnTo>
                  <a:pt x="35548" y="699015"/>
                </a:lnTo>
                <a:close/>
              </a:path>
            </a:pathLst>
          </a:custGeom>
          <a:solidFill>
            <a:srgbClr val="F89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7294D17F-3A21-4F80-A138-6639D09EF1A4}"/>
              </a:ext>
            </a:extLst>
          </p:cNvPr>
          <p:cNvSpPr>
            <a:spLocks noGrp="1"/>
          </p:cNvSpPr>
          <p:nvPr>
            <p:ph type="sldNum" sz="quarter" idx="12"/>
          </p:nvPr>
        </p:nvSpPr>
        <p:spPr>
          <a:xfrm>
            <a:off x="11087099" y="6466554"/>
            <a:ext cx="847726" cy="365125"/>
          </a:xfrm>
        </p:spPr>
        <p:txBody>
          <a:bodyPr/>
          <a:lstStyle>
            <a:lvl1pPr>
              <a:defRPr sz="2000" b="1">
                <a:solidFill>
                  <a:schemeClr val="bg1"/>
                </a:solidFill>
              </a:defRPr>
            </a:lvl1pPr>
          </a:lstStyle>
          <a:p>
            <a:fld id="{B17A3848-6F41-4494-844E-228F5B06A1A5}" type="slidenum">
              <a:rPr lang="en-US" smtClean="0"/>
              <a:pPr/>
              <a:t>‹#›</a:t>
            </a:fld>
            <a:endParaRPr lang="en-US"/>
          </a:p>
        </p:txBody>
      </p:sp>
    </p:spTree>
    <p:extLst>
      <p:ext uri="{BB962C8B-B14F-4D97-AF65-F5344CB8AC3E}">
        <p14:creationId xmlns:p14="http://schemas.microsoft.com/office/powerpoint/2010/main" val="188747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B433E1-7A3C-41BC-9711-394F655F7C7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73325" y="57971"/>
            <a:ext cx="1861500" cy="699266"/>
          </a:xfrm>
          <a:prstGeom prst="rect">
            <a:avLst/>
          </a:prstGeom>
        </p:spPr>
      </p:pic>
      <p:sp>
        <p:nvSpPr>
          <p:cNvPr id="13" name="Parallelogram 6">
            <a:extLst>
              <a:ext uri="{FF2B5EF4-FFF2-40B4-BE49-F238E27FC236}">
                <a16:creationId xmlns:a16="http://schemas.microsoft.com/office/drawing/2014/main" id="{B2BE8354-62F7-4CC2-BF4C-CD5170CA9E2D}"/>
              </a:ext>
            </a:extLst>
          </p:cNvPr>
          <p:cNvSpPr/>
          <p:nvPr userDrawn="1"/>
        </p:nvSpPr>
        <p:spPr>
          <a:xfrm flipH="1">
            <a:off x="11172824" y="6487652"/>
            <a:ext cx="1019174"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4499 w 8507319"/>
              <a:gd name="connsiteY0" fmla="*/ 699015 h 699015"/>
              <a:gd name="connsiteX1" fmla="*/ 0 w 8507319"/>
              <a:gd name="connsiteY1" fmla="*/ 9858 h 699015"/>
              <a:gd name="connsiteX2" fmla="*/ 8507319 w 8507319"/>
              <a:gd name="connsiteY2" fmla="*/ 0 h 699015"/>
              <a:gd name="connsiteX3" fmla="*/ 7036229 w 8507319"/>
              <a:gd name="connsiteY3" fmla="*/ 699015 h 699015"/>
              <a:gd name="connsiteX4" fmla="*/ 4499 w 8507319"/>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319" h="699015">
                <a:moveTo>
                  <a:pt x="4499" y="699015"/>
                </a:moveTo>
                <a:cubicBezTo>
                  <a:pt x="2999" y="469296"/>
                  <a:pt x="1500" y="239577"/>
                  <a:pt x="0" y="9858"/>
                </a:cubicBezTo>
                <a:lnTo>
                  <a:pt x="8507319" y="0"/>
                </a:lnTo>
                <a:lnTo>
                  <a:pt x="7036229" y="699015"/>
                </a:lnTo>
                <a:lnTo>
                  <a:pt x="4499" y="6990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6">
            <a:extLst>
              <a:ext uri="{FF2B5EF4-FFF2-40B4-BE49-F238E27FC236}">
                <a16:creationId xmlns:a16="http://schemas.microsoft.com/office/drawing/2014/main" id="{A6FC5264-84A6-4A20-B227-BD0278795AFD}"/>
              </a:ext>
            </a:extLst>
          </p:cNvPr>
          <p:cNvSpPr/>
          <p:nvPr userDrawn="1"/>
        </p:nvSpPr>
        <p:spPr>
          <a:xfrm flipH="1">
            <a:off x="11349299" y="6487652"/>
            <a:ext cx="847726"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35548 w 7067276"/>
              <a:gd name="connsiteY0" fmla="*/ 699015 h 699015"/>
              <a:gd name="connsiteX1" fmla="*/ 31049 w 7067276"/>
              <a:gd name="connsiteY1" fmla="*/ 9858 h 699015"/>
              <a:gd name="connsiteX2" fmla="*/ 0 w 7067276"/>
              <a:gd name="connsiteY2" fmla="*/ 0 h 699015"/>
              <a:gd name="connsiteX3" fmla="*/ 7067278 w 7067276"/>
              <a:gd name="connsiteY3" fmla="*/ 699015 h 699015"/>
              <a:gd name="connsiteX4" fmla="*/ 35548 w 7067276"/>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76" h="699015">
                <a:moveTo>
                  <a:pt x="35548" y="699015"/>
                </a:moveTo>
                <a:cubicBezTo>
                  <a:pt x="34048" y="469296"/>
                  <a:pt x="32549" y="239577"/>
                  <a:pt x="31049" y="9858"/>
                </a:cubicBezTo>
                <a:lnTo>
                  <a:pt x="0" y="0"/>
                </a:lnTo>
                <a:lnTo>
                  <a:pt x="7067278" y="699015"/>
                </a:lnTo>
                <a:lnTo>
                  <a:pt x="35548" y="699015"/>
                </a:lnTo>
                <a:close/>
              </a:path>
            </a:pathLst>
          </a:custGeom>
          <a:solidFill>
            <a:srgbClr val="F89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FAFC2091-D473-4CDC-8162-2DE5390FF500}"/>
              </a:ext>
            </a:extLst>
          </p:cNvPr>
          <p:cNvSpPr>
            <a:spLocks noGrp="1"/>
          </p:cNvSpPr>
          <p:nvPr>
            <p:ph type="sldNum" sz="quarter" idx="12"/>
          </p:nvPr>
        </p:nvSpPr>
        <p:spPr>
          <a:xfrm>
            <a:off x="11087099" y="6466554"/>
            <a:ext cx="847726" cy="365125"/>
          </a:xfrm>
        </p:spPr>
        <p:txBody>
          <a:bodyPr/>
          <a:lstStyle>
            <a:lvl1pPr>
              <a:defRPr sz="2000" b="1">
                <a:solidFill>
                  <a:schemeClr val="bg1"/>
                </a:solidFill>
              </a:defRPr>
            </a:lvl1pPr>
          </a:lstStyle>
          <a:p>
            <a:fld id="{B17A3848-6F41-4494-844E-228F5B06A1A5}" type="slidenum">
              <a:rPr lang="en-US" smtClean="0"/>
              <a:pPr/>
              <a:t>‹#›</a:t>
            </a:fld>
            <a:endParaRPr lang="en-US"/>
          </a:p>
        </p:txBody>
      </p:sp>
    </p:spTree>
    <p:extLst>
      <p:ext uri="{BB962C8B-B14F-4D97-AF65-F5344CB8AC3E}">
        <p14:creationId xmlns:p14="http://schemas.microsoft.com/office/powerpoint/2010/main" val="72025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540074-E17E-4896-9D7F-44CDD97F4392}"/>
              </a:ext>
            </a:extLst>
          </p:cNvPr>
          <p:cNvSpPr>
            <a:spLocks noGrp="1"/>
          </p:cNvSpPr>
          <p:nvPr>
            <p:ph idx="1"/>
          </p:nvPr>
        </p:nvSpPr>
        <p:spPr>
          <a:xfrm>
            <a:off x="4010025" y="987425"/>
            <a:ext cx="734536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FBE496-8F7B-4A4A-8A39-E3CBAD86454A}"/>
              </a:ext>
            </a:extLst>
          </p:cNvPr>
          <p:cNvSpPr>
            <a:spLocks noGrp="1"/>
          </p:cNvSpPr>
          <p:nvPr>
            <p:ph type="body" sz="half" idx="2"/>
          </p:nvPr>
        </p:nvSpPr>
        <p:spPr>
          <a:xfrm>
            <a:off x="839788" y="987425"/>
            <a:ext cx="2846387" cy="4881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arallelogram 6">
            <a:extLst>
              <a:ext uri="{FF2B5EF4-FFF2-40B4-BE49-F238E27FC236}">
                <a16:creationId xmlns:a16="http://schemas.microsoft.com/office/drawing/2014/main" id="{4C0461EA-9CB1-48C0-B95E-621789814CCA}"/>
              </a:ext>
            </a:extLst>
          </p:cNvPr>
          <p:cNvSpPr/>
          <p:nvPr userDrawn="1"/>
        </p:nvSpPr>
        <p:spPr>
          <a:xfrm>
            <a:off x="-4499" y="-8120"/>
            <a:ext cx="7206488"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488" h="689157">
                <a:moveTo>
                  <a:pt x="4499" y="689157"/>
                </a:moveTo>
                <a:cubicBezTo>
                  <a:pt x="2999" y="459438"/>
                  <a:pt x="1500" y="229719"/>
                  <a:pt x="0" y="0"/>
                </a:cubicBezTo>
                <a:lnTo>
                  <a:pt x="7206488" y="8120"/>
                </a:lnTo>
                <a:lnTo>
                  <a:pt x="7036229" y="689157"/>
                </a:lnTo>
                <a:lnTo>
                  <a:pt x="4499" y="6891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6">
            <a:extLst>
              <a:ext uri="{FF2B5EF4-FFF2-40B4-BE49-F238E27FC236}">
                <a16:creationId xmlns:a16="http://schemas.microsoft.com/office/drawing/2014/main" id="{816E74D5-4DC1-4ECD-AF92-A2C84C09AB12}"/>
              </a:ext>
            </a:extLst>
          </p:cNvPr>
          <p:cNvSpPr/>
          <p:nvPr userDrawn="1"/>
        </p:nvSpPr>
        <p:spPr>
          <a:xfrm>
            <a:off x="-4500" y="-8120"/>
            <a:ext cx="7036229"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7036229"/>
              <a:gd name="connsiteY0" fmla="*/ 689157 h 689157"/>
              <a:gd name="connsiteX1" fmla="*/ 0 w 7036229"/>
              <a:gd name="connsiteY1" fmla="*/ 0 h 689157"/>
              <a:gd name="connsiteX2" fmla="*/ 5588 w 7036229"/>
              <a:gd name="connsiteY2" fmla="*/ 8120 h 689157"/>
              <a:gd name="connsiteX3" fmla="*/ 7036229 w 7036229"/>
              <a:gd name="connsiteY3" fmla="*/ 689157 h 689157"/>
              <a:gd name="connsiteX4" fmla="*/ 4499 w 7036229"/>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229" h="689157">
                <a:moveTo>
                  <a:pt x="4499" y="689157"/>
                </a:moveTo>
                <a:cubicBezTo>
                  <a:pt x="2999" y="459438"/>
                  <a:pt x="1500" y="229719"/>
                  <a:pt x="0" y="0"/>
                </a:cubicBezTo>
                <a:lnTo>
                  <a:pt x="5588" y="8120"/>
                </a:lnTo>
                <a:lnTo>
                  <a:pt x="7036229" y="689157"/>
                </a:lnTo>
                <a:lnTo>
                  <a:pt x="4499" y="68915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7">
            <a:extLst>
              <a:ext uri="{FF2B5EF4-FFF2-40B4-BE49-F238E27FC236}">
                <a16:creationId xmlns:a16="http://schemas.microsoft.com/office/drawing/2014/main" id="{1B6AF53C-B906-47D1-B259-339CAD4C3DD1}"/>
              </a:ext>
            </a:extLst>
          </p:cNvPr>
          <p:cNvSpPr/>
          <p:nvPr userDrawn="1"/>
        </p:nvSpPr>
        <p:spPr>
          <a:xfrm>
            <a:off x="-4943" y="573146"/>
            <a:ext cx="6670606" cy="184091"/>
          </a:xfrm>
          <a:custGeom>
            <a:avLst/>
            <a:gdLst>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463936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6749143"/>
              <a:gd name="connsiteY0" fmla="*/ 357868 h 357868"/>
              <a:gd name="connsiteX1" fmla="*/ 11090 w 6749143"/>
              <a:gd name="connsiteY1" fmla="*/ 0 h 357868"/>
              <a:gd name="connsiteX2" fmla="*/ 6749143 w 6749143"/>
              <a:gd name="connsiteY2" fmla="*/ 0 h 357868"/>
              <a:gd name="connsiteX3" fmla="*/ 6659676 w 6749143"/>
              <a:gd name="connsiteY3" fmla="*/ 357868 h 357868"/>
              <a:gd name="connsiteX4" fmla="*/ 0 w 6749143"/>
              <a:gd name="connsiteY4" fmla="*/ 357868 h 357868"/>
              <a:gd name="connsiteX0" fmla="*/ 0 w 6749143"/>
              <a:gd name="connsiteY0" fmla="*/ 363478 h 363478"/>
              <a:gd name="connsiteX1" fmla="*/ 84017 w 6749143"/>
              <a:gd name="connsiteY1" fmla="*/ 0 h 363478"/>
              <a:gd name="connsiteX2" fmla="*/ 6749143 w 6749143"/>
              <a:gd name="connsiteY2" fmla="*/ 5610 h 363478"/>
              <a:gd name="connsiteX3" fmla="*/ 6659676 w 6749143"/>
              <a:gd name="connsiteY3" fmla="*/ 363478 h 363478"/>
              <a:gd name="connsiteX4" fmla="*/ 0 w 6749143"/>
              <a:gd name="connsiteY4" fmla="*/ 363478 h 363478"/>
              <a:gd name="connsiteX0" fmla="*/ 0 w 6754753"/>
              <a:gd name="connsiteY0" fmla="*/ 363478 h 363478"/>
              <a:gd name="connsiteX1" fmla="*/ 89627 w 6754753"/>
              <a:gd name="connsiteY1" fmla="*/ 0 h 363478"/>
              <a:gd name="connsiteX2" fmla="*/ 6754753 w 6754753"/>
              <a:gd name="connsiteY2" fmla="*/ 5610 h 363478"/>
              <a:gd name="connsiteX3" fmla="*/ 6665286 w 6754753"/>
              <a:gd name="connsiteY3" fmla="*/ 363478 h 363478"/>
              <a:gd name="connsiteX4" fmla="*/ 0 w 6754753"/>
              <a:gd name="connsiteY4" fmla="*/ 363478 h 363478"/>
              <a:gd name="connsiteX0" fmla="*/ 0 w 6670606"/>
              <a:gd name="connsiteY0" fmla="*/ 357868 h 363478"/>
              <a:gd name="connsiteX1" fmla="*/ 5480 w 6670606"/>
              <a:gd name="connsiteY1" fmla="*/ 0 h 363478"/>
              <a:gd name="connsiteX2" fmla="*/ 6670606 w 6670606"/>
              <a:gd name="connsiteY2" fmla="*/ 5610 h 363478"/>
              <a:gd name="connsiteX3" fmla="*/ 6581139 w 6670606"/>
              <a:gd name="connsiteY3" fmla="*/ 363478 h 363478"/>
              <a:gd name="connsiteX4" fmla="*/ 0 w 6670606"/>
              <a:gd name="connsiteY4" fmla="*/ 357868 h 36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606" h="363478">
                <a:moveTo>
                  <a:pt x="0" y="357868"/>
                </a:moveTo>
                <a:cubicBezTo>
                  <a:pt x="1827" y="238579"/>
                  <a:pt x="3653" y="119289"/>
                  <a:pt x="5480" y="0"/>
                </a:cubicBezTo>
                <a:lnTo>
                  <a:pt x="6670606" y="5610"/>
                </a:lnTo>
                <a:lnTo>
                  <a:pt x="6581139" y="363478"/>
                </a:lnTo>
                <a:lnTo>
                  <a:pt x="0" y="3578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D80527C-2919-40D6-B590-910994EC995D}"/>
              </a:ext>
            </a:extLst>
          </p:cNvPr>
          <p:cNvSpPr txBox="1">
            <a:spLocks/>
          </p:cNvSpPr>
          <p:nvPr userDrawn="1"/>
        </p:nvSpPr>
        <p:spPr>
          <a:xfrm>
            <a:off x="152400" y="1"/>
            <a:ext cx="7049589"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1"/>
                </a:solidFill>
                <a:latin typeface="+mj-lt"/>
                <a:ea typeface="+mj-ea"/>
                <a:cs typeface="+mj-cs"/>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22F1E07E-585F-4513-A684-A0ECC5FBE35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73325" y="57971"/>
            <a:ext cx="1861500" cy="699266"/>
          </a:xfrm>
          <a:prstGeom prst="rect">
            <a:avLst/>
          </a:prstGeom>
        </p:spPr>
      </p:pic>
      <p:sp>
        <p:nvSpPr>
          <p:cNvPr id="16" name="Parallelogram 6">
            <a:extLst>
              <a:ext uri="{FF2B5EF4-FFF2-40B4-BE49-F238E27FC236}">
                <a16:creationId xmlns:a16="http://schemas.microsoft.com/office/drawing/2014/main" id="{E8F876C6-D9FE-42AD-B3DE-7188F279E1D9}"/>
              </a:ext>
            </a:extLst>
          </p:cNvPr>
          <p:cNvSpPr/>
          <p:nvPr userDrawn="1"/>
        </p:nvSpPr>
        <p:spPr>
          <a:xfrm flipH="1">
            <a:off x="11172824" y="6487652"/>
            <a:ext cx="1019174"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4499 w 8507319"/>
              <a:gd name="connsiteY0" fmla="*/ 699015 h 699015"/>
              <a:gd name="connsiteX1" fmla="*/ 0 w 8507319"/>
              <a:gd name="connsiteY1" fmla="*/ 9858 h 699015"/>
              <a:gd name="connsiteX2" fmla="*/ 8507319 w 8507319"/>
              <a:gd name="connsiteY2" fmla="*/ 0 h 699015"/>
              <a:gd name="connsiteX3" fmla="*/ 7036229 w 8507319"/>
              <a:gd name="connsiteY3" fmla="*/ 699015 h 699015"/>
              <a:gd name="connsiteX4" fmla="*/ 4499 w 8507319"/>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319" h="699015">
                <a:moveTo>
                  <a:pt x="4499" y="699015"/>
                </a:moveTo>
                <a:cubicBezTo>
                  <a:pt x="2999" y="469296"/>
                  <a:pt x="1500" y="239577"/>
                  <a:pt x="0" y="9858"/>
                </a:cubicBezTo>
                <a:lnTo>
                  <a:pt x="8507319" y="0"/>
                </a:lnTo>
                <a:lnTo>
                  <a:pt x="7036229" y="699015"/>
                </a:lnTo>
                <a:lnTo>
                  <a:pt x="4499" y="6990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6">
            <a:extLst>
              <a:ext uri="{FF2B5EF4-FFF2-40B4-BE49-F238E27FC236}">
                <a16:creationId xmlns:a16="http://schemas.microsoft.com/office/drawing/2014/main" id="{5B383782-BD49-4FD5-8B2F-F7F25E3014A2}"/>
              </a:ext>
            </a:extLst>
          </p:cNvPr>
          <p:cNvSpPr/>
          <p:nvPr userDrawn="1"/>
        </p:nvSpPr>
        <p:spPr>
          <a:xfrm flipH="1">
            <a:off x="11349299" y="6487652"/>
            <a:ext cx="847726"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35548 w 7067276"/>
              <a:gd name="connsiteY0" fmla="*/ 699015 h 699015"/>
              <a:gd name="connsiteX1" fmla="*/ 31049 w 7067276"/>
              <a:gd name="connsiteY1" fmla="*/ 9858 h 699015"/>
              <a:gd name="connsiteX2" fmla="*/ 0 w 7067276"/>
              <a:gd name="connsiteY2" fmla="*/ 0 h 699015"/>
              <a:gd name="connsiteX3" fmla="*/ 7067278 w 7067276"/>
              <a:gd name="connsiteY3" fmla="*/ 699015 h 699015"/>
              <a:gd name="connsiteX4" fmla="*/ 35548 w 7067276"/>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76" h="699015">
                <a:moveTo>
                  <a:pt x="35548" y="699015"/>
                </a:moveTo>
                <a:cubicBezTo>
                  <a:pt x="34048" y="469296"/>
                  <a:pt x="32549" y="239577"/>
                  <a:pt x="31049" y="9858"/>
                </a:cubicBezTo>
                <a:lnTo>
                  <a:pt x="0" y="0"/>
                </a:lnTo>
                <a:lnTo>
                  <a:pt x="7067278" y="699015"/>
                </a:lnTo>
                <a:lnTo>
                  <a:pt x="35548" y="699015"/>
                </a:lnTo>
                <a:close/>
              </a:path>
            </a:pathLst>
          </a:custGeom>
          <a:solidFill>
            <a:srgbClr val="F89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17D5818C-3B87-4493-AE9F-712C3848864D}"/>
              </a:ext>
            </a:extLst>
          </p:cNvPr>
          <p:cNvSpPr>
            <a:spLocks noGrp="1"/>
          </p:cNvSpPr>
          <p:nvPr>
            <p:ph type="sldNum" sz="quarter" idx="12"/>
          </p:nvPr>
        </p:nvSpPr>
        <p:spPr>
          <a:xfrm>
            <a:off x="11087099" y="6466554"/>
            <a:ext cx="847726" cy="365125"/>
          </a:xfrm>
        </p:spPr>
        <p:txBody>
          <a:bodyPr/>
          <a:lstStyle>
            <a:lvl1pPr>
              <a:defRPr sz="2000" b="1">
                <a:solidFill>
                  <a:schemeClr val="bg1"/>
                </a:solidFill>
              </a:defRPr>
            </a:lvl1pPr>
          </a:lstStyle>
          <a:p>
            <a:fld id="{B17A3848-6F41-4494-844E-228F5B06A1A5}" type="slidenum">
              <a:rPr lang="en-US" smtClean="0"/>
              <a:pPr/>
              <a:t>‹#›</a:t>
            </a:fld>
            <a:endParaRPr lang="en-US"/>
          </a:p>
        </p:txBody>
      </p:sp>
    </p:spTree>
    <p:extLst>
      <p:ext uri="{BB962C8B-B14F-4D97-AF65-F5344CB8AC3E}">
        <p14:creationId xmlns:p14="http://schemas.microsoft.com/office/powerpoint/2010/main" val="117531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790B24-7EDA-4112-AF75-8DB8D6C80BB3}"/>
              </a:ext>
            </a:extLst>
          </p:cNvPr>
          <p:cNvSpPr>
            <a:spLocks noGrp="1"/>
          </p:cNvSpPr>
          <p:nvPr>
            <p:ph type="pic" idx="1"/>
          </p:nvPr>
        </p:nvSpPr>
        <p:spPr>
          <a:xfrm>
            <a:off x="4010024" y="987425"/>
            <a:ext cx="734536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arallelogram 6">
            <a:extLst>
              <a:ext uri="{FF2B5EF4-FFF2-40B4-BE49-F238E27FC236}">
                <a16:creationId xmlns:a16="http://schemas.microsoft.com/office/drawing/2014/main" id="{A69CD404-C3EA-4F78-AD48-95F54D683E1D}"/>
              </a:ext>
            </a:extLst>
          </p:cNvPr>
          <p:cNvSpPr/>
          <p:nvPr userDrawn="1"/>
        </p:nvSpPr>
        <p:spPr>
          <a:xfrm>
            <a:off x="-4499" y="-8120"/>
            <a:ext cx="7206488"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488" h="689157">
                <a:moveTo>
                  <a:pt x="4499" y="689157"/>
                </a:moveTo>
                <a:cubicBezTo>
                  <a:pt x="2999" y="459438"/>
                  <a:pt x="1500" y="229719"/>
                  <a:pt x="0" y="0"/>
                </a:cubicBezTo>
                <a:lnTo>
                  <a:pt x="7206488" y="8120"/>
                </a:lnTo>
                <a:lnTo>
                  <a:pt x="7036229" y="689157"/>
                </a:lnTo>
                <a:lnTo>
                  <a:pt x="4499" y="68915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6">
            <a:extLst>
              <a:ext uri="{FF2B5EF4-FFF2-40B4-BE49-F238E27FC236}">
                <a16:creationId xmlns:a16="http://schemas.microsoft.com/office/drawing/2014/main" id="{9784F3BF-B6DD-4F69-BB0F-158FB17BF3C3}"/>
              </a:ext>
            </a:extLst>
          </p:cNvPr>
          <p:cNvSpPr/>
          <p:nvPr userDrawn="1"/>
        </p:nvSpPr>
        <p:spPr>
          <a:xfrm>
            <a:off x="-4500" y="-8120"/>
            <a:ext cx="7036229" cy="689157"/>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7036229"/>
              <a:gd name="connsiteY0" fmla="*/ 689157 h 689157"/>
              <a:gd name="connsiteX1" fmla="*/ 0 w 7036229"/>
              <a:gd name="connsiteY1" fmla="*/ 0 h 689157"/>
              <a:gd name="connsiteX2" fmla="*/ 5588 w 7036229"/>
              <a:gd name="connsiteY2" fmla="*/ 8120 h 689157"/>
              <a:gd name="connsiteX3" fmla="*/ 7036229 w 7036229"/>
              <a:gd name="connsiteY3" fmla="*/ 689157 h 689157"/>
              <a:gd name="connsiteX4" fmla="*/ 4499 w 7036229"/>
              <a:gd name="connsiteY4" fmla="*/ 689157 h 689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6229" h="689157">
                <a:moveTo>
                  <a:pt x="4499" y="689157"/>
                </a:moveTo>
                <a:cubicBezTo>
                  <a:pt x="2999" y="459438"/>
                  <a:pt x="1500" y="229719"/>
                  <a:pt x="0" y="0"/>
                </a:cubicBezTo>
                <a:lnTo>
                  <a:pt x="5588" y="8120"/>
                </a:lnTo>
                <a:lnTo>
                  <a:pt x="7036229" y="689157"/>
                </a:lnTo>
                <a:lnTo>
                  <a:pt x="4499" y="68915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7">
            <a:extLst>
              <a:ext uri="{FF2B5EF4-FFF2-40B4-BE49-F238E27FC236}">
                <a16:creationId xmlns:a16="http://schemas.microsoft.com/office/drawing/2014/main" id="{A4088049-F880-4897-846F-C99AF0B9964A}"/>
              </a:ext>
            </a:extLst>
          </p:cNvPr>
          <p:cNvSpPr/>
          <p:nvPr userDrawn="1"/>
        </p:nvSpPr>
        <p:spPr>
          <a:xfrm>
            <a:off x="-4943" y="573146"/>
            <a:ext cx="6670606" cy="184091"/>
          </a:xfrm>
          <a:custGeom>
            <a:avLst/>
            <a:gdLst>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89467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7201989"/>
              <a:gd name="connsiteY0" fmla="*/ 357868 h 357868"/>
              <a:gd name="connsiteX1" fmla="*/ 463936 w 7201989"/>
              <a:gd name="connsiteY1" fmla="*/ 0 h 357868"/>
              <a:gd name="connsiteX2" fmla="*/ 7201989 w 7201989"/>
              <a:gd name="connsiteY2" fmla="*/ 0 h 357868"/>
              <a:gd name="connsiteX3" fmla="*/ 7112522 w 7201989"/>
              <a:gd name="connsiteY3" fmla="*/ 357868 h 357868"/>
              <a:gd name="connsiteX4" fmla="*/ 0 w 7201989"/>
              <a:gd name="connsiteY4" fmla="*/ 357868 h 357868"/>
              <a:gd name="connsiteX0" fmla="*/ 0 w 6749143"/>
              <a:gd name="connsiteY0" fmla="*/ 357868 h 357868"/>
              <a:gd name="connsiteX1" fmla="*/ 11090 w 6749143"/>
              <a:gd name="connsiteY1" fmla="*/ 0 h 357868"/>
              <a:gd name="connsiteX2" fmla="*/ 6749143 w 6749143"/>
              <a:gd name="connsiteY2" fmla="*/ 0 h 357868"/>
              <a:gd name="connsiteX3" fmla="*/ 6659676 w 6749143"/>
              <a:gd name="connsiteY3" fmla="*/ 357868 h 357868"/>
              <a:gd name="connsiteX4" fmla="*/ 0 w 6749143"/>
              <a:gd name="connsiteY4" fmla="*/ 357868 h 357868"/>
              <a:gd name="connsiteX0" fmla="*/ 0 w 6749143"/>
              <a:gd name="connsiteY0" fmla="*/ 363478 h 363478"/>
              <a:gd name="connsiteX1" fmla="*/ 84017 w 6749143"/>
              <a:gd name="connsiteY1" fmla="*/ 0 h 363478"/>
              <a:gd name="connsiteX2" fmla="*/ 6749143 w 6749143"/>
              <a:gd name="connsiteY2" fmla="*/ 5610 h 363478"/>
              <a:gd name="connsiteX3" fmla="*/ 6659676 w 6749143"/>
              <a:gd name="connsiteY3" fmla="*/ 363478 h 363478"/>
              <a:gd name="connsiteX4" fmla="*/ 0 w 6749143"/>
              <a:gd name="connsiteY4" fmla="*/ 363478 h 363478"/>
              <a:gd name="connsiteX0" fmla="*/ 0 w 6754753"/>
              <a:gd name="connsiteY0" fmla="*/ 363478 h 363478"/>
              <a:gd name="connsiteX1" fmla="*/ 89627 w 6754753"/>
              <a:gd name="connsiteY1" fmla="*/ 0 h 363478"/>
              <a:gd name="connsiteX2" fmla="*/ 6754753 w 6754753"/>
              <a:gd name="connsiteY2" fmla="*/ 5610 h 363478"/>
              <a:gd name="connsiteX3" fmla="*/ 6665286 w 6754753"/>
              <a:gd name="connsiteY3" fmla="*/ 363478 h 363478"/>
              <a:gd name="connsiteX4" fmla="*/ 0 w 6754753"/>
              <a:gd name="connsiteY4" fmla="*/ 363478 h 363478"/>
              <a:gd name="connsiteX0" fmla="*/ 0 w 6670606"/>
              <a:gd name="connsiteY0" fmla="*/ 357868 h 363478"/>
              <a:gd name="connsiteX1" fmla="*/ 5480 w 6670606"/>
              <a:gd name="connsiteY1" fmla="*/ 0 h 363478"/>
              <a:gd name="connsiteX2" fmla="*/ 6670606 w 6670606"/>
              <a:gd name="connsiteY2" fmla="*/ 5610 h 363478"/>
              <a:gd name="connsiteX3" fmla="*/ 6581139 w 6670606"/>
              <a:gd name="connsiteY3" fmla="*/ 363478 h 363478"/>
              <a:gd name="connsiteX4" fmla="*/ 0 w 6670606"/>
              <a:gd name="connsiteY4" fmla="*/ 357868 h 36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0606" h="363478">
                <a:moveTo>
                  <a:pt x="0" y="357868"/>
                </a:moveTo>
                <a:cubicBezTo>
                  <a:pt x="1827" y="238579"/>
                  <a:pt x="3653" y="119289"/>
                  <a:pt x="5480" y="0"/>
                </a:cubicBezTo>
                <a:lnTo>
                  <a:pt x="6670606" y="5610"/>
                </a:lnTo>
                <a:lnTo>
                  <a:pt x="6581139" y="363478"/>
                </a:lnTo>
                <a:lnTo>
                  <a:pt x="0" y="3578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D809A1F-F7B1-4AC1-A5D0-0C8D99E90856}"/>
              </a:ext>
            </a:extLst>
          </p:cNvPr>
          <p:cNvSpPr>
            <a:spLocks noGrp="1"/>
          </p:cNvSpPr>
          <p:nvPr>
            <p:ph type="title"/>
          </p:nvPr>
        </p:nvSpPr>
        <p:spPr>
          <a:xfrm>
            <a:off x="152400" y="1"/>
            <a:ext cx="7049589" cy="571500"/>
          </a:xfrm>
        </p:spPr>
        <p:txBody>
          <a:bodyPr>
            <a:normAutofit/>
          </a:bodyPr>
          <a:lstStyle>
            <a:lvl1pPr>
              <a:defRPr sz="2400" b="1" i="0">
                <a:solidFill>
                  <a:schemeClr val="bg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8017DDE9-D32F-473E-9104-45BC24C41B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73325" y="57971"/>
            <a:ext cx="1861500" cy="699266"/>
          </a:xfrm>
          <a:prstGeom prst="rect">
            <a:avLst/>
          </a:prstGeom>
        </p:spPr>
      </p:pic>
      <p:sp>
        <p:nvSpPr>
          <p:cNvPr id="16" name="Text Placeholder 3">
            <a:extLst>
              <a:ext uri="{FF2B5EF4-FFF2-40B4-BE49-F238E27FC236}">
                <a16:creationId xmlns:a16="http://schemas.microsoft.com/office/drawing/2014/main" id="{C86BF09E-6321-420E-AC65-7E4AE73E86D1}"/>
              </a:ext>
            </a:extLst>
          </p:cNvPr>
          <p:cNvSpPr>
            <a:spLocks noGrp="1"/>
          </p:cNvSpPr>
          <p:nvPr>
            <p:ph type="body" sz="half" idx="2"/>
          </p:nvPr>
        </p:nvSpPr>
        <p:spPr>
          <a:xfrm>
            <a:off x="839788" y="987425"/>
            <a:ext cx="2846387" cy="48815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7" name="Parallelogram 6">
            <a:extLst>
              <a:ext uri="{FF2B5EF4-FFF2-40B4-BE49-F238E27FC236}">
                <a16:creationId xmlns:a16="http://schemas.microsoft.com/office/drawing/2014/main" id="{7E64D3D8-0D4F-4534-8B3F-0668A638A500}"/>
              </a:ext>
            </a:extLst>
          </p:cNvPr>
          <p:cNvSpPr/>
          <p:nvPr userDrawn="1"/>
        </p:nvSpPr>
        <p:spPr>
          <a:xfrm flipH="1">
            <a:off x="11172824" y="6487652"/>
            <a:ext cx="1019174"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4499 w 8507319"/>
              <a:gd name="connsiteY0" fmla="*/ 699015 h 699015"/>
              <a:gd name="connsiteX1" fmla="*/ 0 w 8507319"/>
              <a:gd name="connsiteY1" fmla="*/ 9858 h 699015"/>
              <a:gd name="connsiteX2" fmla="*/ 8507319 w 8507319"/>
              <a:gd name="connsiteY2" fmla="*/ 0 h 699015"/>
              <a:gd name="connsiteX3" fmla="*/ 7036229 w 8507319"/>
              <a:gd name="connsiteY3" fmla="*/ 699015 h 699015"/>
              <a:gd name="connsiteX4" fmla="*/ 4499 w 8507319"/>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7319" h="699015">
                <a:moveTo>
                  <a:pt x="4499" y="699015"/>
                </a:moveTo>
                <a:cubicBezTo>
                  <a:pt x="2999" y="469296"/>
                  <a:pt x="1500" y="239577"/>
                  <a:pt x="0" y="9858"/>
                </a:cubicBezTo>
                <a:lnTo>
                  <a:pt x="8507319" y="0"/>
                </a:lnTo>
                <a:lnTo>
                  <a:pt x="7036229" y="699015"/>
                </a:lnTo>
                <a:lnTo>
                  <a:pt x="4499" y="6990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6">
            <a:extLst>
              <a:ext uri="{FF2B5EF4-FFF2-40B4-BE49-F238E27FC236}">
                <a16:creationId xmlns:a16="http://schemas.microsoft.com/office/drawing/2014/main" id="{C3334083-7D46-49FA-A0AF-8490E7913E7B}"/>
              </a:ext>
            </a:extLst>
          </p:cNvPr>
          <p:cNvSpPr/>
          <p:nvPr userDrawn="1"/>
        </p:nvSpPr>
        <p:spPr>
          <a:xfrm flipH="1">
            <a:off x="11349299" y="6487652"/>
            <a:ext cx="847726" cy="370348"/>
          </a:xfrm>
          <a:custGeom>
            <a:avLst/>
            <a:gdLst>
              <a:gd name="connsiteX0" fmla="*/ 0 w 7201989"/>
              <a:gd name="connsiteY0" fmla="*/ 681037 h 681037"/>
              <a:gd name="connsiteX1" fmla="*/ 170259 w 7201989"/>
              <a:gd name="connsiteY1" fmla="*/ 0 h 681037"/>
              <a:gd name="connsiteX2" fmla="*/ 7201989 w 7201989"/>
              <a:gd name="connsiteY2" fmla="*/ 0 h 681037"/>
              <a:gd name="connsiteX3" fmla="*/ 7031730 w 7201989"/>
              <a:gd name="connsiteY3" fmla="*/ 681037 h 681037"/>
              <a:gd name="connsiteX4" fmla="*/ 0 w 7201989"/>
              <a:gd name="connsiteY4" fmla="*/ 681037 h 681037"/>
              <a:gd name="connsiteX0" fmla="*/ 21329 w 7223318"/>
              <a:gd name="connsiteY0" fmla="*/ 681037 h 681037"/>
              <a:gd name="connsiteX1" fmla="*/ 0 w 7223318"/>
              <a:gd name="connsiteY1" fmla="*/ 8709 h 681037"/>
              <a:gd name="connsiteX2" fmla="*/ 7223318 w 7223318"/>
              <a:gd name="connsiteY2" fmla="*/ 0 h 681037"/>
              <a:gd name="connsiteX3" fmla="*/ 7053059 w 7223318"/>
              <a:gd name="connsiteY3" fmla="*/ 681037 h 681037"/>
              <a:gd name="connsiteX4" fmla="*/ 21329 w 7223318"/>
              <a:gd name="connsiteY4" fmla="*/ 681037 h 681037"/>
              <a:gd name="connsiteX0" fmla="*/ 0 w 7201989"/>
              <a:gd name="connsiteY0" fmla="*/ 681037 h 681037"/>
              <a:gd name="connsiteX1" fmla="*/ 113307 w 7201989"/>
              <a:gd name="connsiteY1" fmla="*/ 109686 h 681037"/>
              <a:gd name="connsiteX2" fmla="*/ 7201989 w 7201989"/>
              <a:gd name="connsiteY2" fmla="*/ 0 h 681037"/>
              <a:gd name="connsiteX3" fmla="*/ 7031730 w 7201989"/>
              <a:gd name="connsiteY3" fmla="*/ 681037 h 681037"/>
              <a:gd name="connsiteX4" fmla="*/ 0 w 7201989"/>
              <a:gd name="connsiteY4" fmla="*/ 681037 h 681037"/>
              <a:gd name="connsiteX0" fmla="*/ 4499 w 7206488"/>
              <a:gd name="connsiteY0" fmla="*/ 689157 h 689157"/>
              <a:gd name="connsiteX1" fmla="*/ 0 w 7206488"/>
              <a:gd name="connsiteY1" fmla="*/ 0 h 689157"/>
              <a:gd name="connsiteX2" fmla="*/ 7206488 w 7206488"/>
              <a:gd name="connsiteY2" fmla="*/ 8120 h 689157"/>
              <a:gd name="connsiteX3" fmla="*/ 7036229 w 7206488"/>
              <a:gd name="connsiteY3" fmla="*/ 689157 h 689157"/>
              <a:gd name="connsiteX4" fmla="*/ 4499 w 7206488"/>
              <a:gd name="connsiteY4" fmla="*/ 689157 h 689157"/>
              <a:gd name="connsiteX0" fmla="*/ 4499 w 8030273"/>
              <a:gd name="connsiteY0" fmla="*/ 699015 h 699015"/>
              <a:gd name="connsiteX1" fmla="*/ 0 w 8030273"/>
              <a:gd name="connsiteY1" fmla="*/ 9858 h 699015"/>
              <a:gd name="connsiteX2" fmla="*/ 8030273 w 8030273"/>
              <a:gd name="connsiteY2" fmla="*/ 0 h 699015"/>
              <a:gd name="connsiteX3" fmla="*/ 7036229 w 8030273"/>
              <a:gd name="connsiteY3" fmla="*/ 699015 h 699015"/>
              <a:gd name="connsiteX4" fmla="*/ 4499 w 8030273"/>
              <a:gd name="connsiteY4" fmla="*/ 699015 h 699015"/>
              <a:gd name="connsiteX0" fmla="*/ 35548 w 7067276"/>
              <a:gd name="connsiteY0" fmla="*/ 699015 h 699015"/>
              <a:gd name="connsiteX1" fmla="*/ 31049 w 7067276"/>
              <a:gd name="connsiteY1" fmla="*/ 9858 h 699015"/>
              <a:gd name="connsiteX2" fmla="*/ 0 w 7067276"/>
              <a:gd name="connsiteY2" fmla="*/ 0 h 699015"/>
              <a:gd name="connsiteX3" fmla="*/ 7067278 w 7067276"/>
              <a:gd name="connsiteY3" fmla="*/ 699015 h 699015"/>
              <a:gd name="connsiteX4" fmla="*/ 35548 w 7067276"/>
              <a:gd name="connsiteY4" fmla="*/ 699015 h 699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7276" h="699015">
                <a:moveTo>
                  <a:pt x="35548" y="699015"/>
                </a:moveTo>
                <a:cubicBezTo>
                  <a:pt x="34048" y="469296"/>
                  <a:pt x="32549" y="239577"/>
                  <a:pt x="31049" y="9858"/>
                </a:cubicBezTo>
                <a:lnTo>
                  <a:pt x="0" y="0"/>
                </a:lnTo>
                <a:lnTo>
                  <a:pt x="7067278" y="699015"/>
                </a:lnTo>
                <a:lnTo>
                  <a:pt x="35548" y="699015"/>
                </a:lnTo>
                <a:close/>
              </a:path>
            </a:pathLst>
          </a:custGeom>
          <a:solidFill>
            <a:srgbClr val="F897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1916177A-ABB1-4419-AFC6-7FFDC89425A7}"/>
              </a:ext>
            </a:extLst>
          </p:cNvPr>
          <p:cNvSpPr>
            <a:spLocks noGrp="1"/>
          </p:cNvSpPr>
          <p:nvPr>
            <p:ph type="sldNum" sz="quarter" idx="12"/>
          </p:nvPr>
        </p:nvSpPr>
        <p:spPr>
          <a:xfrm>
            <a:off x="11087099" y="6466554"/>
            <a:ext cx="847726" cy="365125"/>
          </a:xfrm>
        </p:spPr>
        <p:txBody>
          <a:bodyPr/>
          <a:lstStyle>
            <a:lvl1pPr>
              <a:defRPr sz="2000" b="1">
                <a:solidFill>
                  <a:schemeClr val="bg1"/>
                </a:solidFill>
              </a:defRPr>
            </a:lvl1pPr>
          </a:lstStyle>
          <a:p>
            <a:fld id="{B17A3848-6F41-4494-844E-228F5B06A1A5}" type="slidenum">
              <a:rPr lang="en-US" smtClean="0"/>
              <a:pPr/>
              <a:t>‹#›</a:t>
            </a:fld>
            <a:endParaRPr lang="en-US"/>
          </a:p>
        </p:txBody>
      </p:sp>
    </p:spTree>
    <p:extLst>
      <p:ext uri="{BB962C8B-B14F-4D97-AF65-F5344CB8AC3E}">
        <p14:creationId xmlns:p14="http://schemas.microsoft.com/office/powerpoint/2010/main" val="243760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BF5972-B4E4-4F15-B482-143DD11CAB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FAB9D9-9CEA-40E9-AE06-21D453EF47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5FDEF2-A759-43E8-8F58-11999577B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AB8C50B-B0FB-42C0-B8F6-DCCC3F9A4F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D4AB4-271F-45E5-A485-39D4662292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A3848-6F41-4494-844E-228F5B06A1A5}" type="slidenum">
              <a:rPr lang="en-US" smtClean="0"/>
              <a:t>‹#›</a:t>
            </a:fld>
            <a:endParaRPr lang="en-US"/>
          </a:p>
        </p:txBody>
      </p:sp>
    </p:spTree>
    <p:extLst>
      <p:ext uri="{BB962C8B-B14F-4D97-AF65-F5344CB8AC3E}">
        <p14:creationId xmlns:p14="http://schemas.microsoft.com/office/powerpoint/2010/main" val="835965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0469B-0D04-4A4A-9638-C8345605B829}"/>
              </a:ext>
            </a:extLst>
          </p:cNvPr>
          <p:cNvSpPr>
            <a:spLocks noGrp="1"/>
          </p:cNvSpPr>
          <p:nvPr>
            <p:ph type="ctrTitle"/>
          </p:nvPr>
        </p:nvSpPr>
        <p:spPr/>
        <p:txBody>
          <a:bodyPr>
            <a:normAutofit fontScale="90000"/>
          </a:bodyPr>
          <a:lstStyle/>
          <a:p>
            <a:r>
              <a:rPr lang="en-US" dirty="0"/>
              <a:t>Conflict of Interest Policies and Procedures </a:t>
            </a:r>
          </a:p>
        </p:txBody>
      </p:sp>
      <p:sp>
        <p:nvSpPr>
          <p:cNvPr id="3" name="Subtitle 2">
            <a:extLst>
              <a:ext uri="{FF2B5EF4-FFF2-40B4-BE49-F238E27FC236}">
                <a16:creationId xmlns:a16="http://schemas.microsoft.com/office/drawing/2014/main" id="{7CDB9756-228C-4087-867A-C98CBE1FE9CD}"/>
              </a:ext>
            </a:extLst>
          </p:cNvPr>
          <p:cNvSpPr>
            <a:spLocks noGrp="1"/>
          </p:cNvSpPr>
          <p:nvPr>
            <p:ph type="subTitle" idx="1"/>
          </p:nvPr>
        </p:nvSpPr>
        <p:spPr/>
        <p:txBody>
          <a:bodyPr>
            <a:normAutofit fontScale="85000" lnSpcReduction="10000"/>
          </a:bodyPr>
          <a:lstStyle/>
          <a:p>
            <a:r>
              <a:rPr lang="en-US" dirty="0"/>
              <a:t>For U.S. Department of Housing and Urban Development (HUD) Programs</a:t>
            </a:r>
          </a:p>
        </p:txBody>
      </p:sp>
      <p:pic>
        <p:nvPicPr>
          <p:cNvPr id="6" name="Audio 5">
            <a:hlinkClick r:id="" action="ppaction://media"/>
            <a:extLst>
              <a:ext uri="{FF2B5EF4-FFF2-40B4-BE49-F238E27FC236}">
                <a16:creationId xmlns:a16="http://schemas.microsoft.com/office/drawing/2014/main" id="{53B613AF-445A-44AC-AAA1-66404B3592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09801011"/>
      </p:ext>
    </p:extLst>
  </p:cSld>
  <p:clrMapOvr>
    <a:masterClrMapping/>
  </p:clrMapOvr>
  <mc:AlternateContent xmlns:mc="http://schemas.openxmlformats.org/markup-compatibility/2006" xmlns:p14="http://schemas.microsoft.com/office/powerpoint/2010/main">
    <mc:Choice Requires="p14">
      <p:transition spd="slow" p14:dur="2000" advTm="10803"/>
    </mc:Choice>
    <mc:Fallback xmlns="">
      <p:transition spd="slow" advTm="1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37D712-31C1-4216-8018-F37EDCC6BD3E}"/>
              </a:ext>
            </a:extLst>
          </p:cNvPr>
          <p:cNvSpPr>
            <a:spLocks noGrp="1"/>
          </p:cNvSpPr>
          <p:nvPr>
            <p:ph idx="1"/>
          </p:nvPr>
        </p:nvSpPr>
        <p:spPr/>
        <p:txBody>
          <a:bodyPr>
            <a:normAutofit lnSpcReduction="10000"/>
          </a:bodyPr>
          <a:lstStyle/>
          <a:p>
            <a:r>
              <a:rPr lang="en-US" dirty="0"/>
              <a:t>In the procurement of property (e.g. supplies, equipment), construction, or services, </a:t>
            </a:r>
            <a:r>
              <a:rPr lang="en-US" b="1" i="1" dirty="0">
                <a:solidFill>
                  <a:srgbClr val="002060"/>
                </a:solidFill>
              </a:rPr>
              <a:t>no Covered Person </a:t>
            </a:r>
            <a:r>
              <a:rPr lang="en-US" dirty="0"/>
              <a:t>may participate in the;	</a:t>
            </a:r>
          </a:p>
          <a:p>
            <a:pPr marL="0" indent="0">
              <a:buNone/>
            </a:pPr>
            <a:r>
              <a:rPr lang="en-US" dirty="0"/>
              <a:t>	</a:t>
            </a:r>
            <a:r>
              <a:rPr lang="en-US" b="1" i="1" dirty="0">
                <a:solidFill>
                  <a:schemeClr val="accent1">
                    <a:lumMod val="50000"/>
                  </a:schemeClr>
                </a:solidFill>
              </a:rPr>
              <a:t>1) selection, 2) award, </a:t>
            </a:r>
            <a:r>
              <a:rPr lang="en-US" dirty="0"/>
              <a:t>or</a:t>
            </a:r>
            <a:r>
              <a:rPr lang="en-US" b="1" i="1" dirty="0">
                <a:solidFill>
                  <a:schemeClr val="accent1">
                    <a:lumMod val="50000"/>
                  </a:schemeClr>
                </a:solidFill>
              </a:rPr>
              <a:t> 3)administration </a:t>
            </a:r>
            <a:r>
              <a:rPr lang="en-US" dirty="0"/>
              <a:t>of a 	contract supported by a HUD Program award </a:t>
            </a:r>
          </a:p>
          <a:p>
            <a:r>
              <a:rPr lang="en-US" dirty="0"/>
              <a:t>if </a:t>
            </a:r>
            <a:r>
              <a:rPr lang="en-US" i="1" dirty="0"/>
              <a:t>he or she, any member of his or her immediate family</a:t>
            </a:r>
            <a:r>
              <a:rPr lang="en-US" dirty="0"/>
              <a:t>, his or her partner, or an organization which employs or is about to employ any of the parties indicated herein, </a:t>
            </a:r>
          </a:p>
          <a:p>
            <a:r>
              <a:rPr lang="en-US" dirty="0"/>
              <a:t>has a </a:t>
            </a:r>
            <a:r>
              <a:rPr lang="en-US" i="1" dirty="0"/>
              <a:t>financial or other interest </a:t>
            </a:r>
            <a:r>
              <a:rPr lang="en-US" dirty="0"/>
              <a:t>in or a tangible personal benefit from a firm considered for a contract. </a:t>
            </a:r>
          </a:p>
          <a:p>
            <a:pPr marL="0" indent="0">
              <a:buNone/>
            </a:pPr>
            <a:endParaRPr lang="en-US" sz="2200" dirty="0"/>
          </a:p>
          <a:p>
            <a:pPr marL="0" indent="0">
              <a:buNone/>
            </a:pPr>
            <a:r>
              <a:rPr lang="en-US" sz="2200" b="1" i="1" dirty="0">
                <a:solidFill>
                  <a:schemeClr val="accent1">
                    <a:lumMod val="50000"/>
                  </a:schemeClr>
                </a:solidFill>
              </a:rPr>
              <a:t>Note: </a:t>
            </a:r>
            <a:r>
              <a:rPr lang="en-US" sz="2200" dirty="0"/>
              <a:t>The </a:t>
            </a:r>
            <a:r>
              <a:rPr lang="en-US" sz="2200" i="1" dirty="0"/>
              <a:t>Covered Person </a:t>
            </a:r>
            <a:r>
              <a:rPr lang="en-US" sz="2200" dirty="0"/>
              <a:t>may neither </a:t>
            </a:r>
            <a:r>
              <a:rPr lang="en-US" sz="2200" b="1" i="1" dirty="0">
                <a:solidFill>
                  <a:schemeClr val="accent1">
                    <a:lumMod val="50000"/>
                  </a:schemeClr>
                </a:solidFill>
              </a:rPr>
              <a:t>solicit nor accept </a:t>
            </a:r>
            <a:r>
              <a:rPr lang="en-US" sz="2200" dirty="0"/>
              <a:t>gratuities, favors,     or anything of monetary value from contractors or parties to subcontracts.</a:t>
            </a:r>
          </a:p>
          <a:p>
            <a:endParaRPr lang="en-US" dirty="0"/>
          </a:p>
        </p:txBody>
      </p:sp>
      <p:sp>
        <p:nvSpPr>
          <p:cNvPr id="3" name="Title 2">
            <a:extLst>
              <a:ext uri="{FF2B5EF4-FFF2-40B4-BE49-F238E27FC236}">
                <a16:creationId xmlns:a16="http://schemas.microsoft.com/office/drawing/2014/main" id="{310BAB1C-A2E8-4154-A153-2840F0260D86}"/>
              </a:ext>
            </a:extLst>
          </p:cNvPr>
          <p:cNvSpPr>
            <a:spLocks noGrp="1"/>
          </p:cNvSpPr>
          <p:nvPr>
            <p:ph type="title"/>
          </p:nvPr>
        </p:nvSpPr>
        <p:spPr/>
        <p:txBody>
          <a:bodyPr>
            <a:normAutofit/>
          </a:bodyPr>
          <a:lstStyle/>
          <a:p>
            <a:r>
              <a:rPr lang="en-US" sz="3200" dirty="0"/>
              <a:t>Procurement Conflicts of Interest</a:t>
            </a:r>
          </a:p>
        </p:txBody>
      </p:sp>
      <p:sp>
        <p:nvSpPr>
          <p:cNvPr id="4" name="Slide Number Placeholder 3">
            <a:extLst>
              <a:ext uri="{FF2B5EF4-FFF2-40B4-BE49-F238E27FC236}">
                <a16:creationId xmlns:a16="http://schemas.microsoft.com/office/drawing/2014/main" id="{AE3C79B3-B065-4F0D-99A2-561C026AC930}"/>
              </a:ext>
            </a:extLst>
          </p:cNvPr>
          <p:cNvSpPr>
            <a:spLocks noGrp="1"/>
          </p:cNvSpPr>
          <p:nvPr>
            <p:ph type="sldNum" sz="quarter" idx="12"/>
          </p:nvPr>
        </p:nvSpPr>
        <p:spPr/>
        <p:txBody>
          <a:bodyPr/>
          <a:lstStyle/>
          <a:p>
            <a:fld id="{B17A3848-6F41-4494-844E-228F5B06A1A5}" type="slidenum">
              <a:rPr lang="en-US" smtClean="0"/>
              <a:pPr/>
              <a:t>10</a:t>
            </a:fld>
            <a:endParaRPr lang="en-US"/>
          </a:p>
        </p:txBody>
      </p:sp>
      <p:pic>
        <p:nvPicPr>
          <p:cNvPr id="6" name="Audio 5">
            <a:hlinkClick r:id="" action="ppaction://media"/>
            <a:extLst>
              <a:ext uri="{FF2B5EF4-FFF2-40B4-BE49-F238E27FC236}">
                <a16:creationId xmlns:a16="http://schemas.microsoft.com/office/drawing/2014/main" id="{E653A058-ED02-4A54-9954-08AA7E9662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18464752"/>
      </p:ext>
    </p:extLst>
  </p:cSld>
  <p:clrMapOvr>
    <a:masterClrMapping/>
  </p:clrMapOvr>
  <mc:AlternateContent xmlns:mc="http://schemas.openxmlformats.org/markup-compatibility/2006" xmlns:p14="http://schemas.microsoft.com/office/powerpoint/2010/main">
    <mc:Choice Requires="p14">
      <p:transition spd="slow" p14:dur="2000" advTm="55446"/>
    </mc:Choice>
    <mc:Fallback xmlns="">
      <p:transition spd="slow" advTm="55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AD4407-A3E1-4502-99D3-AC37734326AE}"/>
              </a:ext>
            </a:extLst>
          </p:cNvPr>
          <p:cNvSpPr>
            <a:spLocks noGrp="1"/>
          </p:cNvSpPr>
          <p:nvPr>
            <p:ph idx="1"/>
          </p:nvPr>
        </p:nvSpPr>
        <p:spPr/>
        <p:txBody>
          <a:bodyPr>
            <a:normAutofit fontScale="92500" lnSpcReduction="10000"/>
          </a:bodyPr>
          <a:lstStyle/>
          <a:p>
            <a:r>
              <a:rPr lang="en-US" dirty="0"/>
              <a:t>No owner, developer, or sponsor of a project assisted with HOME funds (or officer, employee, agent, elected or appointed official, or consultant of the owner, developer, or sponsor immediate family member of an officer, employee, agent, elected or appointed official, or consultant of the owner, developer, or sponsor) whether private, for-profit or nonprofit (including a community housing development organization (CHDO) when acting as an owner, developer, or sponsor) </a:t>
            </a:r>
            <a:r>
              <a:rPr lang="en-US" b="1" i="1" dirty="0">
                <a:solidFill>
                  <a:srgbClr val="002060"/>
                </a:solidFill>
              </a:rPr>
              <a:t>may occupy a HOME–assisted affordable housing unit </a:t>
            </a:r>
            <a:r>
              <a:rPr lang="en-US" dirty="0"/>
              <a:t>in a project during the required period of affordability specified in 24 C.F.R. § 92.252(e) or § 92.254(a)(4). </a:t>
            </a:r>
          </a:p>
          <a:p>
            <a:r>
              <a:rPr lang="en-US" sz="2200" b="1" i="1" dirty="0">
                <a:solidFill>
                  <a:srgbClr val="002060"/>
                </a:solidFill>
              </a:rPr>
              <a:t>Note</a:t>
            </a:r>
            <a:r>
              <a:rPr lang="en-US" sz="2200" i="1" dirty="0"/>
              <a:t>: This provision does not apply to an individual who receives HOME funds to acquire or rehabilitate </a:t>
            </a:r>
            <a:r>
              <a:rPr lang="en-US" sz="2200" b="1" i="1" dirty="0">
                <a:solidFill>
                  <a:srgbClr val="002060"/>
                </a:solidFill>
              </a:rPr>
              <a:t>his or her principal residence </a:t>
            </a:r>
            <a:r>
              <a:rPr lang="en-US" sz="2200" i="1" dirty="0"/>
              <a:t>or to an employee or agent of the owner or developer of a rental housing project who occupies a housing unit as the </a:t>
            </a:r>
            <a:r>
              <a:rPr lang="en-US" sz="2200" b="1" i="1" dirty="0">
                <a:solidFill>
                  <a:srgbClr val="002060"/>
                </a:solidFill>
              </a:rPr>
              <a:t>project manager or maintenance worker</a:t>
            </a:r>
            <a:r>
              <a:rPr lang="en-US" sz="2200" i="1" dirty="0"/>
              <a:t>.</a:t>
            </a:r>
          </a:p>
          <a:p>
            <a:endParaRPr lang="en-US" dirty="0"/>
          </a:p>
        </p:txBody>
      </p:sp>
      <p:sp>
        <p:nvSpPr>
          <p:cNvPr id="3" name="Title 2">
            <a:extLst>
              <a:ext uri="{FF2B5EF4-FFF2-40B4-BE49-F238E27FC236}">
                <a16:creationId xmlns:a16="http://schemas.microsoft.com/office/drawing/2014/main" id="{C3F0DDC4-6845-4478-B229-4719E03C69F5}"/>
              </a:ext>
            </a:extLst>
          </p:cNvPr>
          <p:cNvSpPr>
            <a:spLocks noGrp="1"/>
          </p:cNvSpPr>
          <p:nvPr>
            <p:ph type="title"/>
          </p:nvPr>
        </p:nvSpPr>
        <p:spPr/>
        <p:txBody>
          <a:bodyPr>
            <a:noAutofit/>
          </a:bodyPr>
          <a:lstStyle/>
          <a:p>
            <a:r>
              <a:rPr lang="en-US" sz="3600" dirty="0"/>
              <a:t>HOME Conflict of Interest</a:t>
            </a:r>
          </a:p>
        </p:txBody>
      </p:sp>
      <p:sp>
        <p:nvSpPr>
          <p:cNvPr id="4" name="Slide Number Placeholder 3">
            <a:extLst>
              <a:ext uri="{FF2B5EF4-FFF2-40B4-BE49-F238E27FC236}">
                <a16:creationId xmlns:a16="http://schemas.microsoft.com/office/drawing/2014/main" id="{64DFEDE9-0E47-4E2E-A660-A09AAE78CD46}"/>
              </a:ext>
            </a:extLst>
          </p:cNvPr>
          <p:cNvSpPr>
            <a:spLocks noGrp="1"/>
          </p:cNvSpPr>
          <p:nvPr>
            <p:ph type="sldNum" sz="quarter" idx="12"/>
          </p:nvPr>
        </p:nvSpPr>
        <p:spPr/>
        <p:txBody>
          <a:bodyPr/>
          <a:lstStyle/>
          <a:p>
            <a:fld id="{B17A3848-6F41-4494-844E-228F5B06A1A5}" type="slidenum">
              <a:rPr lang="en-US" smtClean="0"/>
              <a:pPr/>
              <a:t>11</a:t>
            </a:fld>
            <a:endParaRPr lang="en-US"/>
          </a:p>
        </p:txBody>
      </p:sp>
      <p:pic>
        <p:nvPicPr>
          <p:cNvPr id="7" name="Audio 6">
            <a:hlinkClick r:id="" action="ppaction://media"/>
            <a:extLst>
              <a:ext uri="{FF2B5EF4-FFF2-40B4-BE49-F238E27FC236}">
                <a16:creationId xmlns:a16="http://schemas.microsoft.com/office/drawing/2014/main" id="{84A389EC-143A-4970-AAAB-EFC0FA3A7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7939740"/>
      </p:ext>
    </p:extLst>
  </p:cSld>
  <p:clrMapOvr>
    <a:masterClrMapping/>
  </p:clrMapOvr>
  <mc:AlternateContent xmlns:mc="http://schemas.openxmlformats.org/markup-compatibility/2006" xmlns:p14="http://schemas.microsoft.com/office/powerpoint/2010/main">
    <mc:Choice Requires="p14">
      <p:transition spd="slow" p14:dur="2000" advTm="61645"/>
    </mc:Choice>
    <mc:Fallback xmlns="">
      <p:transition spd="slow" advTm="61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493EC-0DA5-4F33-88FE-17CA4953ACDF}"/>
              </a:ext>
            </a:extLst>
          </p:cNvPr>
          <p:cNvSpPr>
            <a:spLocks noGrp="1"/>
          </p:cNvSpPr>
          <p:nvPr>
            <p:ph idx="1"/>
          </p:nvPr>
        </p:nvSpPr>
        <p:spPr/>
        <p:txBody>
          <a:bodyPr>
            <a:normAutofit fontScale="77500" lnSpcReduction="20000"/>
          </a:bodyPr>
          <a:lstStyle/>
          <a:p>
            <a:r>
              <a:rPr lang="en-US" b="1" dirty="0">
                <a:solidFill>
                  <a:srgbClr val="002060"/>
                </a:solidFill>
              </a:rPr>
              <a:t>Upon written request of a housing owner or developer</a:t>
            </a:r>
            <a:r>
              <a:rPr lang="en-US" dirty="0"/>
              <a:t>, LCG may grant an exception to the provisions of paragraph (f)(1) of this section on a case-by-case basis when it determines that the exception will serve to further the purposes of the HOME program and the effective and efficient administration of the owner’s or developer’s HOME-assisted project. </a:t>
            </a:r>
          </a:p>
          <a:p>
            <a:r>
              <a:rPr lang="en-US" dirty="0"/>
              <a:t>In determining whether to grant a requested exception, the participating jurisdiction shall consider the following factors:</a:t>
            </a:r>
          </a:p>
          <a:p>
            <a:pPr lvl="1"/>
            <a:r>
              <a:rPr lang="en-US" dirty="0"/>
              <a:t>Whether the person receiving the benefit is a member of a group or class of low-income persons intended to be the beneficiaries of the assisted housing, and the exception will permit such person to receive generally the same interests or benefits as are being made available or provided to the group or class;</a:t>
            </a:r>
          </a:p>
          <a:p>
            <a:pPr lvl="1"/>
            <a:r>
              <a:rPr lang="en-US" dirty="0"/>
              <a:t>Whether the person has withdrawn from his or her functions or responsibilities, or the decision-making process with respect to the specific assisted housing in question;</a:t>
            </a:r>
          </a:p>
          <a:p>
            <a:pPr lvl="1"/>
            <a:r>
              <a:rPr lang="en-US" dirty="0"/>
              <a:t>Whether the tenant protection requirements of 24 C.F.R. § 92.253 are being observed;</a:t>
            </a:r>
          </a:p>
          <a:p>
            <a:pPr lvl="1"/>
            <a:r>
              <a:rPr lang="en-US" dirty="0"/>
              <a:t>Whether the affirmative marketing requirements of 24 C.F.R. § 92.351 are being observed and followed; and</a:t>
            </a:r>
          </a:p>
          <a:p>
            <a:pPr lvl="1"/>
            <a:r>
              <a:rPr lang="en-US" dirty="0"/>
              <a:t>Any other factor relevant to the participating jurisdiction’s determination, including the timing of the requested exception.</a:t>
            </a:r>
          </a:p>
          <a:p>
            <a:endParaRPr lang="en-US" dirty="0"/>
          </a:p>
        </p:txBody>
      </p:sp>
      <p:sp>
        <p:nvSpPr>
          <p:cNvPr id="3" name="Title 2">
            <a:extLst>
              <a:ext uri="{FF2B5EF4-FFF2-40B4-BE49-F238E27FC236}">
                <a16:creationId xmlns:a16="http://schemas.microsoft.com/office/drawing/2014/main" id="{5B8B8C55-185B-4568-ADC3-0AB654CDFFAA}"/>
              </a:ext>
            </a:extLst>
          </p:cNvPr>
          <p:cNvSpPr>
            <a:spLocks noGrp="1"/>
          </p:cNvSpPr>
          <p:nvPr>
            <p:ph type="title"/>
          </p:nvPr>
        </p:nvSpPr>
        <p:spPr/>
        <p:txBody>
          <a:bodyPr>
            <a:noAutofit/>
          </a:bodyPr>
          <a:lstStyle/>
          <a:p>
            <a:r>
              <a:rPr lang="en-US" sz="4400" dirty="0"/>
              <a:t>Exceptions</a:t>
            </a:r>
          </a:p>
        </p:txBody>
      </p:sp>
      <p:sp>
        <p:nvSpPr>
          <p:cNvPr id="4" name="Slide Number Placeholder 3">
            <a:extLst>
              <a:ext uri="{FF2B5EF4-FFF2-40B4-BE49-F238E27FC236}">
                <a16:creationId xmlns:a16="http://schemas.microsoft.com/office/drawing/2014/main" id="{F465EF8D-0371-4236-9669-72AB59BDD76E}"/>
              </a:ext>
            </a:extLst>
          </p:cNvPr>
          <p:cNvSpPr>
            <a:spLocks noGrp="1"/>
          </p:cNvSpPr>
          <p:nvPr>
            <p:ph type="sldNum" sz="quarter" idx="12"/>
          </p:nvPr>
        </p:nvSpPr>
        <p:spPr/>
        <p:txBody>
          <a:bodyPr/>
          <a:lstStyle/>
          <a:p>
            <a:fld id="{B17A3848-6F41-4494-844E-228F5B06A1A5}" type="slidenum">
              <a:rPr lang="en-US" smtClean="0"/>
              <a:pPr/>
              <a:t>12</a:t>
            </a:fld>
            <a:endParaRPr lang="en-US"/>
          </a:p>
        </p:txBody>
      </p:sp>
      <p:pic>
        <p:nvPicPr>
          <p:cNvPr id="7" name="Audio 6">
            <a:hlinkClick r:id="" action="ppaction://media"/>
            <a:extLst>
              <a:ext uri="{FF2B5EF4-FFF2-40B4-BE49-F238E27FC236}">
                <a16:creationId xmlns:a16="http://schemas.microsoft.com/office/drawing/2014/main" id="{BC1E6F91-8332-4EE3-AF19-583268CFDE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67045524"/>
      </p:ext>
    </p:extLst>
  </p:cSld>
  <p:clrMapOvr>
    <a:masterClrMapping/>
  </p:clrMapOvr>
  <mc:AlternateContent xmlns:mc="http://schemas.openxmlformats.org/markup-compatibility/2006" xmlns:p14="http://schemas.microsoft.com/office/powerpoint/2010/main">
    <mc:Choice Requires="p14">
      <p:transition spd="slow" p14:dur="2000" advTm="15724"/>
    </mc:Choice>
    <mc:Fallback xmlns="">
      <p:transition spd="slow" advTm="1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8D215C-9D92-4866-B426-E361E05A829E}"/>
              </a:ext>
            </a:extLst>
          </p:cNvPr>
          <p:cNvSpPr>
            <a:spLocks noGrp="1"/>
          </p:cNvSpPr>
          <p:nvPr>
            <p:ph idx="1"/>
          </p:nvPr>
        </p:nvSpPr>
        <p:spPr/>
        <p:txBody>
          <a:bodyPr/>
          <a:lstStyle/>
          <a:p>
            <a:pPr marL="0" indent="0">
              <a:buNone/>
            </a:pPr>
            <a:r>
              <a:rPr lang="en-US" sz="3200" b="1" i="1" dirty="0">
                <a:solidFill>
                  <a:srgbClr val="002060"/>
                </a:solidFill>
              </a:rPr>
              <a:t>Definitions;</a:t>
            </a:r>
          </a:p>
          <a:p>
            <a:pPr marL="0" indent="0">
              <a:buNone/>
            </a:pPr>
            <a:endParaRPr lang="en-US" dirty="0"/>
          </a:p>
          <a:p>
            <a:r>
              <a:rPr lang="en-US" dirty="0"/>
              <a:t>An </a:t>
            </a:r>
            <a:r>
              <a:rPr lang="en-US" i="1" u="sng" dirty="0">
                <a:solidFill>
                  <a:srgbClr val="002060"/>
                </a:solidFill>
              </a:rPr>
              <a:t>“actual” </a:t>
            </a:r>
            <a:r>
              <a:rPr lang="en-US" dirty="0"/>
              <a:t>conflict of interest means a conflict of interest that already exists for the Covered Person.  </a:t>
            </a:r>
          </a:p>
          <a:p>
            <a:endParaRPr lang="en-US" dirty="0"/>
          </a:p>
          <a:p>
            <a:r>
              <a:rPr lang="en-US" dirty="0"/>
              <a:t>A </a:t>
            </a:r>
            <a:r>
              <a:rPr lang="en-US" i="1" u="sng" dirty="0">
                <a:solidFill>
                  <a:srgbClr val="002060"/>
                </a:solidFill>
              </a:rPr>
              <a:t>“potential” </a:t>
            </a:r>
            <a:r>
              <a:rPr lang="en-US" dirty="0"/>
              <a:t>conflict of interest means a conflict of interest does not yet exist for the Covered Person because he or she has not engaged in the activity or entered into the contract that would create the conflict of interest. </a:t>
            </a:r>
          </a:p>
        </p:txBody>
      </p:sp>
      <p:sp>
        <p:nvSpPr>
          <p:cNvPr id="3" name="Title 2">
            <a:extLst>
              <a:ext uri="{FF2B5EF4-FFF2-40B4-BE49-F238E27FC236}">
                <a16:creationId xmlns:a16="http://schemas.microsoft.com/office/drawing/2014/main" id="{129839B5-CB7A-4E55-81AC-C0C2F822A473}"/>
              </a:ext>
            </a:extLst>
          </p:cNvPr>
          <p:cNvSpPr>
            <a:spLocks noGrp="1"/>
          </p:cNvSpPr>
          <p:nvPr>
            <p:ph type="title"/>
          </p:nvPr>
        </p:nvSpPr>
        <p:spPr/>
        <p:txBody>
          <a:bodyPr>
            <a:normAutofit/>
          </a:bodyPr>
          <a:lstStyle/>
          <a:p>
            <a:r>
              <a:rPr lang="en-US" dirty="0"/>
              <a:t>Procedure for Handling Conflicts of Interest</a:t>
            </a:r>
          </a:p>
        </p:txBody>
      </p:sp>
      <p:sp>
        <p:nvSpPr>
          <p:cNvPr id="4" name="Slide Number Placeholder 3">
            <a:extLst>
              <a:ext uri="{FF2B5EF4-FFF2-40B4-BE49-F238E27FC236}">
                <a16:creationId xmlns:a16="http://schemas.microsoft.com/office/drawing/2014/main" id="{E8A3DED4-A761-45F0-A605-8B986202C7B4}"/>
              </a:ext>
            </a:extLst>
          </p:cNvPr>
          <p:cNvSpPr>
            <a:spLocks noGrp="1"/>
          </p:cNvSpPr>
          <p:nvPr>
            <p:ph type="sldNum" sz="quarter" idx="12"/>
          </p:nvPr>
        </p:nvSpPr>
        <p:spPr/>
        <p:txBody>
          <a:bodyPr/>
          <a:lstStyle/>
          <a:p>
            <a:fld id="{B17A3848-6F41-4494-844E-228F5B06A1A5}" type="slidenum">
              <a:rPr lang="en-US" smtClean="0"/>
              <a:pPr/>
              <a:t>13</a:t>
            </a:fld>
            <a:endParaRPr lang="en-US"/>
          </a:p>
        </p:txBody>
      </p:sp>
      <p:pic>
        <p:nvPicPr>
          <p:cNvPr id="7" name="Audio 6">
            <a:hlinkClick r:id="" action="ppaction://media"/>
            <a:extLst>
              <a:ext uri="{FF2B5EF4-FFF2-40B4-BE49-F238E27FC236}">
                <a16:creationId xmlns:a16="http://schemas.microsoft.com/office/drawing/2014/main" id="{07454998-BFE7-4A0B-BC9C-15DF5D4B81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82218699"/>
      </p:ext>
    </p:extLst>
  </p:cSld>
  <p:clrMapOvr>
    <a:masterClrMapping/>
  </p:clrMapOvr>
  <mc:AlternateContent xmlns:mc="http://schemas.openxmlformats.org/markup-compatibility/2006" xmlns:p14="http://schemas.microsoft.com/office/powerpoint/2010/main">
    <mc:Choice Requires="p14">
      <p:transition spd="slow" p14:dur="2000" advTm="20811"/>
    </mc:Choice>
    <mc:Fallback xmlns="">
      <p:transition spd="slow" advTm="20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0EB926-842D-4874-82DB-15DCD1CB2EE6}"/>
              </a:ext>
            </a:extLst>
          </p:cNvPr>
          <p:cNvSpPr>
            <a:spLocks noGrp="1"/>
          </p:cNvSpPr>
          <p:nvPr>
            <p:ph idx="1"/>
          </p:nvPr>
        </p:nvSpPr>
        <p:spPr/>
        <p:txBody>
          <a:bodyPr/>
          <a:lstStyle/>
          <a:p>
            <a:pPr marL="0" indent="0">
              <a:buNone/>
            </a:pPr>
            <a:endParaRPr lang="en-US" dirty="0"/>
          </a:p>
          <a:p>
            <a:r>
              <a:rPr lang="en-US" dirty="0"/>
              <a:t>Covered Persons must disclose all actual and potential conflicts of interest to the Department of Community Development on its disclosure form.  </a:t>
            </a:r>
          </a:p>
          <a:p>
            <a:endParaRPr lang="en-US" dirty="0"/>
          </a:p>
          <a:p>
            <a:r>
              <a:rPr lang="en-US" dirty="0"/>
              <a:t>Whenever possible, a potential conflict of interest should be disclosed before it becomes an actual conflict of interest so that appropriate action may be taken to avoid an actual conflict of interest.</a:t>
            </a:r>
          </a:p>
          <a:p>
            <a:endParaRPr lang="en-US" dirty="0"/>
          </a:p>
        </p:txBody>
      </p:sp>
      <p:sp>
        <p:nvSpPr>
          <p:cNvPr id="3" name="Title 2">
            <a:extLst>
              <a:ext uri="{FF2B5EF4-FFF2-40B4-BE49-F238E27FC236}">
                <a16:creationId xmlns:a16="http://schemas.microsoft.com/office/drawing/2014/main" id="{5C54B4C5-BB78-4A15-A3F3-AEAE5E594AAE}"/>
              </a:ext>
            </a:extLst>
          </p:cNvPr>
          <p:cNvSpPr>
            <a:spLocks noGrp="1"/>
          </p:cNvSpPr>
          <p:nvPr>
            <p:ph type="title"/>
          </p:nvPr>
        </p:nvSpPr>
        <p:spPr/>
        <p:txBody>
          <a:bodyPr>
            <a:noAutofit/>
          </a:bodyPr>
          <a:lstStyle/>
          <a:p>
            <a:r>
              <a:rPr lang="en-US" sz="3600" dirty="0"/>
              <a:t>Disclosure to LCG</a:t>
            </a:r>
          </a:p>
        </p:txBody>
      </p:sp>
      <p:sp>
        <p:nvSpPr>
          <p:cNvPr id="4" name="Slide Number Placeholder 3">
            <a:extLst>
              <a:ext uri="{FF2B5EF4-FFF2-40B4-BE49-F238E27FC236}">
                <a16:creationId xmlns:a16="http://schemas.microsoft.com/office/drawing/2014/main" id="{97A7F889-64E2-408A-9A6E-AFA26FAC33E9}"/>
              </a:ext>
            </a:extLst>
          </p:cNvPr>
          <p:cNvSpPr>
            <a:spLocks noGrp="1"/>
          </p:cNvSpPr>
          <p:nvPr>
            <p:ph type="sldNum" sz="quarter" idx="12"/>
          </p:nvPr>
        </p:nvSpPr>
        <p:spPr/>
        <p:txBody>
          <a:bodyPr/>
          <a:lstStyle/>
          <a:p>
            <a:fld id="{B17A3848-6F41-4494-844E-228F5B06A1A5}" type="slidenum">
              <a:rPr lang="en-US" smtClean="0"/>
              <a:pPr/>
              <a:t>14</a:t>
            </a:fld>
            <a:endParaRPr lang="en-US"/>
          </a:p>
        </p:txBody>
      </p:sp>
      <p:pic>
        <p:nvPicPr>
          <p:cNvPr id="7" name="Audio 6">
            <a:hlinkClick r:id="" action="ppaction://media"/>
            <a:extLst>
              <a:ext uri="{FF2B5EF4-FFF2-40B4-BE49-F238E27FC236}">
                <a16:creationId xmlns:a16="http://schemas.microsoft.com/office/drawing/2014/main" id="{84942C1F-5451-49A6-A812-5D2DBECE69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27120070"/>
      </p:ext>
    </p:extLst>
  </p:cSld>
  <p:clrMapOvr>
    <a:masterClrMapping/>
  </p:clrMapOvr>
  <mc:AlternateContent xmlns:mc="http://schemas.openxmlformats.org/markup-compatibility/2006" xmlns:p14="http://schemas.microsoft.com/office/powerpoint/2010/main">
    <mc:Choice Requires="p14">
      <p:transition spd="slow" p14:dur="2000" advTm="13057"/>
    </mc:Choice>
    <mc:Fallback xmlns="">
      <p:transition spd="slow" advTm="1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0EB926-842D-4874-82DB-15DCD1CB2EE6}"/>
              </a:ext>
            </a:extLst>
          </p:cNvPr>
          <p:cNvSpPr>
            <a:spLocks noGrp="1"/>
          </p:cNvSpPr>
          <p:nvPr>
            <p:ph idx="1"/>
          </p:nvPr>
        </p:nvSpPr>
        <p:spPr/>
        <p:txBody>
          <a:bodyPr>
            <a:normAutofit fontScale="70000" lnSpcReduction="20000"/>
          </a:bodyPr>
          <a:lstStyle/>
          <a:p>
            <a:endParaRPr lang="en-US" dirty="0"/>
          </a:p>
          <a:p>
            <a:r>
              <a:rPr lang="en-US" dirty="0"/>
              <a:t>The Director of Community Development shall review each conflict of interest disclosure and determine whether a </a:t>
            </a:r>
            <a:r>
              <a:rPr lang="en-US" b="1" i="1" dirty="0">
                <a:solidFill>
                  <a:schemeClr val="accent1">
                    <a:lumMod val="75000"/>
                  </a:schemeClr>
                </a:solidFill>
              </a:rPr>
              <a:t>potential or actual conflict of interest exists.</a:t>
            </a:r>
          </a:p>
          <a:p>
            <a:pPr marL="0" indent="0">
              <a:buNone/>
            </a:pPr>
            <a:r>
              <a:rPr lang="en-US" dirty="0"/>
              <a:t>  </a:t>
            </a:r>
          </a:p>
          <a:p>
            <a:r>
              <a:rPr lang="en-US" dirty="0"/>
              <a:t>If a potential non-procurement conflict of interest exists under Section III(A), the Director of Community Development, or his or her designee, will proceed with the HUD Exception procedure in Subsection C below.  </a:t>
            </a:r>
          </a:p>
          <a:p>
            <a:endParaRPr lang="en-US" dirty="0"/>
          </a:p>
          <a:p>
            <a:r>
              <a:rPr lang="en-US" dirty="0"/>
              <a:t>If a potential procurement conflict of interest exists under Section III(B), the Director of Community Development, or his or her designee, will notify the Covered Person of the action that must be taken to avoid an actual conflict of interest. </a:t>
            </a:r>
          </a:p>
          <a:p>
            <a:endParaRPr lang="en-US" dirty="0"/>
          </a:p>
          <a:p>
            <a:r>
              <a:rPr lang="en-US" dirty="0"/>
              <a:t>Covered Persons must disclose </a:t>
            </a:r>
            <a:r>
              <a:rPr lang="en-US" b="1" i="1" dirty="0">
                <a:solidFill>
                  <a:srgbClr val="002060"/>
                </a:solidFill>
              </a:rPr>
              <a:t>all actual and potential conflicts of interest </a:t>
            </a:r>
            <a:r>
              <a:rPr lang="en-US" dirty="0"/>
              <a:t>to the Department of Community Development on its disclosure form.  Whenever possible, a potential conflict of interest should be disclosed </a:t>
            </a:r>
            <a:r>
              <a:rPr lang="en-US" b="1" i="1" u="sng" dirty="0">
                <a:solidFill>
                  <a:srgbClr val="002060"/>
                </a:solidFill>
              </a:rPr>
              <a:t>before</a:t>
            </a:r>
            <a:r>
              <a:rPr lang="en-US" dirty="0"/>
              <a:t> it becomes an actual conflict of interest so that appropriate action may be taken to avoid an actual conflict of interest.</a:t>
            </a:r>
          </a:p>
          <a:p>
            <a:endParaRPr lang="en-US" dirty="0"/>
          </a:p>
        </p:txBody>
      </p:sp>
      <p:sp>
        <p:nvSpPr>
          <p:cNvPr id="3" name="Title 2">
            <a:extLst>
              <a:ext uri="{FF2B5EF4-FFF2-40B4-BE49-F238E27FC236}">
                <a16:creationId xmlns:a16="http://schemas.microsoft.com/office/drawing/2014/main" id="{5C54B4C5-BB78-4A15-A3F3-AEAE5E594AAE}"/>
              </a:ext>
            </a:extLst>
          </p:cNvPr>
          <p:cNvSpPr>
            <a:spLocks noGrp="1"/>
          </p:cNvSpPr>
          <p:nvPr>
            <p:ph type="title"/>
          </p:nvPr>
        </p:nvSpPr>
        <p:spPr/>
        <p:txBody>
          <a:bodyPr>
            <a:normAutofit fontScale="90000"/>
          </a:bodyPr>
          <a:lstStyle/>
          <a:p>
            <a:br>
              <a:rPr lang="en-US" dirty="0"/>
            </a:br>
            <a:r>
              <a:rPr lang="en-US" sz="4400" dirty="0"/>
              <a:t>Review of Disclosures</a:t>
            </a:r>
            <a:br>
              <a:rPr lang="en-US" dirty="0"/>
            </a:br>
            <a:endParaRPr lang="en-US" dirty="0"/>
          </a:p>
        </p:txBody>
      </p:sp>
      <p:sp>
        <p:nvSpPr>
          <p:cNvPr id="4" name="Slide Number Placeholder 3">
            <a:extLst>
              <a:ext uri="{FF2B5EF4-FFF2-40B4-BE49-F238E27FC236}">
                <a16:creationId xmlns:a16="http://schemas.microsoft.com/office/drawing/2014/main" id="{97A7F889-64E2-408A-9A6E-AFA26FAC33E9}"/>
              </a:ext>
            </a:extLst>
          </p:cNvPr>
          <p:cNvSpPr>
            <a:spLocks noGrp="1"/>
          </p:cNvSpPr>
          <p:nvPr>
            <p:ph type="sldNum" sz="quarter" idx="12"/>
          </p:nvPr>
        </p:nvSpPr>
        <p:spPr/>
        <p:txBody>
          <a:bodyPr/>
          <a:lstStyle/>
          <a:p>
            <a:fld id="{B17A3848-6F41-4494-844E-228F5B06A1A5}" type="slidenum">
              <a:rPr lang="en-US" smtClean="0"/>
              <a:pPr/>
              <a:t>15</a:t>
            </a:fld>
            <a:endParaRPr lang="en-US"/>
          </a:p>
        </p:txBody>
      </p:sp>
      <p:pic>
        <p:nvPicPr>
          <p:cNvPr id="6" name="Audio 5">
            <a:hlinkClick r:id="" action="ppaction://media"/>
            <a:extLst>
              <a:ext uri="{FF2B5EF4-FFF2-40B4-BE49-F238E27FC236}">
                <a16:creationId xmlns:a16="http://schemas.microsoft.com/office/drawing/2014/main" id="{4EC1238A-A03A-4F18-BE61-E6990B07A2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6138844"/>
      </p:ext>
    </p:extLst>
  </p:cSld>
  <p:clrMapOvr>
    <a:masterClrMapping/>
  </p:clrMapOvr>
  <mc:AlternateContent xmlns:mc="http://schemas.openxmlformats.org/markup-compatibility/2006" xmlns:p14="http://schemas.microsoft.com/office/powerpoint/2010/main">
    <mc:Choice Requires="p14">
      <p:transition spd="slow" p14:dur="2000" advTm="21406"/>
    </mc:Choice>
    <mc:Fallback xmlns="">
      <p:transition spd="slow" advTm="21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64E3FE-2BED-45F0-A906-A500AC6977D9}"/>
              </a:ext>
            </a:extLst>
          </p:cNvPr>
          <p:cNvSpPr>
            <a:spLocks noGrp="1"/>
          </p:cNvSpPr>
          <p:nvPr>
            <p:ph idx="1"/>
          </p:nvPr>
        </p:nvSpPr>
        <p:spPr/>
        <p:txBody>
          <a:bodyPr>
            <a:normAutofit lnSpcReduction="10000"/>
          </a:bodyPr>
          <a:lstStyle/>
          <a:p>
            <a:r>
              <a:rPr lang="en-US" dirty="0"/>
              <a:t>If a potential HOME conflict of interest exists under Section III(C)(1) exists, the Director of Community Development will proceed with the exception procedure in Section III(C)(2), if an exception is requested by a housing owner or developer in writing.  </a:t>
            </a:r>
          </a:p>
          <a:p>
            <a:r>
              <a:rPr lang="en-US" dirty="0"/>
              <a:t>If the Director of Community Development determines that the exception should be granted, he or she may grant the exception on behalf of LCG.</a:t>
            </a:r>
          </a:p>
          <a:p>
            <a:r>
              <a:rPr lang="en-US" dirty="0"/>
              <a:t>If an exception request is denied, or no exception is requested, the Director of Community Development, or his or her designee, will notify the Covered Person of the action that must be taken to avoid an actual conflict of interest.</a:t>
            </a:r>
          </a:p>
          <a:p>
            <a:endParaRPr lang="en-US" dirty="0"/>
          </a:p>
        </p:txBody>
      </p:sp>
      <p:sp>
        <p:nvSpPr>
          <p:cNvPr id="3" name="Title 2">
            <a:extLst>
              <a:ext uri="{FF2B5EF4-FFF2-40B4-BE49-F238E27FC236}">
                <a16:creationId xmlns:a16="http://schemas.microsoft.com/office/drawing/2014/main" id="{8A3247DF-6AFA-4E87-BF55-0C8AADAD5ECF}"/>
              </a:ext>
            </a:extLst>
          </p:cNvPr>
          <p:cNvSpPr>
            <a:spLocks noGrp="1"/>
          </p:cNvSpPr>
          <p:nvPr>
            <p:ph type="title"/>
          </p:nvPr>
        </p:nvSpPr>
        <p:spPr/>
        <p:txBody>
          <a:bodyPr>
            <a:noAutofit/>
          </a:bodyPr>
          <a:lstStyle/>
          <a:p>
            <a:r>
              <a:rPr lang="en-US" sz="4000" dirty="0"/>
              <a:t>Review of Disclosures</a:t>
            </a:r>
          </a:p>
        </p:txBody>
      </p:sp>
      <p:sp>
        <p:nvSpPr>
          <p:cNvPr id="4" name="Slide Number Placeholder 3">
            <a:extLst>
              <a:ext uri="{FF2B5EF4-FFF2-40B4-BE49-F238E27FC236}">
                <a16:creationId xmlns:a16="http://schemas.microsoft.com/office/drawing/2014/main" id="{CB63C93B-987A-4F2C-9054-FE80398F3465}"/>
              </a:ext>
            </a:extLst>
          </p:cNvPr>
          <p:cNvSpPr>
            <a:spLocks noGrp="1"/>
          </p:cNvSpPr>
          <p:nvPr>
            <p:ph type="sldNum" sz="quarter" idx="12"/>
          </p:nvPr>
        </p:nvSpPr>
        <p:spPr/>
        <p:txBody>
          <a:bodyPr/>
          <a:lstStyle/>
          <a:p>
            <a:fld id="{B17A3848-6F41-4494-844E-228F5B06A1A5}" type="slidenum">
              <a:rPr lang="en-US" smtClean="0"/>
              <a:pPr/>
              <a:t>16</a:t>
            </a:fld>
            <a:endParaRPr lang="en-US"/>
          </a:p>
        </p:txBody>
      </p:sp>
      <p:pic>
        <p:nvPicPr>
          <p:cNvPr id="8" name="Audio 7">
            <a:hlinkClick r:id="" action="ppaction://media"/>
            <a:extLst>
              <a:ext uri="{FF2B5EF4-FFF2-40B4-BE49-F238E27FC236}">
                <a16:creationId xmlns:a16="http://schemas.microsoft.com/office/drawing/2014/main" id="{73C61F99-E9FC-44C6-950D-AE5778B519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43018714"/>
      </p:ext>
    </p:extLst>
  </p:cSld>
  <p:clrMapOvr>
    <a:masterClrMapping/>
  </p:clrMapOvr>
  <mc:AlternateContent xmlns:mc="http://schemas.openxmlformats.org/markup-compatibility/2006" xmlns:p14="http://schemas.microsoft.com/office/powerpoint/2010/main">
    <mc:Choice Requires="p14">
      <p:transition spd="slow" p14:dur="2000" advTm="24818"/>
    </mc:Choice>
    <mc:Fallback xmlns="">
      <p:transition spd="slow" advTm="2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AA4423-68C8-4855-A9CF-C552DD55CB2A}"/>
              </a:ext>
            </a:extLst>
          </p:cNvPr>
          <p:cNvSpPr>
            <a:spLocks noGrp="1"/>
          </p:cNvSpPr>
          <p:nvPr>
            <p:ph idx="1"/>
          </p:nvPr>
        </p:nvSpPr>
        <p:spPr/>
        <p:txBody>
          <a:bodyPr>
            <a:normAutofit lnSpcReduction="10000"/>
          </a:bodyPr>
          <a:lstStyle/>
          <a:p>
            <a:r>
              <a:rPr lang="en-US" dirty="0"/>
              <a:t> If an </a:t>
            </a:r>
            <a:r>
              <a:rPr lang="en-US" b="1" i="1" u="sng" dirty="0">
                <a:solidFill>
                  <a:srgbClr val="002060"/>
                </a:solidFill>
              </a:rPr>
              <a:t>actual conflict of interest exists</a:t>
            </a:r>
            <a:r>
              <a:rPr lang="en-US" dirty="0"/>
              <a:t>, the Director of Community Development will first consult with the City-Parish Attorney, or his or her designee, then notify the Covered Person of how the conflict of interest will be handled in order to eliminate the conflict and address any other issues.  </a:t>
            </a:r>
          </a:p>
          <a:p>
            <a:endParaRPr lang="en-US" dirty="0"/>
          </a:p>
          <a:p>
            <a:r>
              <a:rPr lang="en-US" dirty="0"/>
              <a:t>If </a:t>
            </a:r>
            <a:r>
              <a:rPr lang="en-US" b="1" i="1" u="sng" dirty="0">
                <a:solidFill>
                  <a:srgbClr val="002060"/>
                </a:solidFill>
              </a:rPr>
              <a:t>no conflict of interest exists</a:t>
            </a:r>
            <a:r>
              <a:rPr lang="en-US" dirty="0"/>
              <a:t>, the Director of Community Development, or his or her designee, will notify the Covered Person.</a:t>
            </a:r>
          </a:p>
          <a:p>
            <a:endParaRPr lang="en-US" dirty="0"/>
          </a:p>
          <a:p>
            <a:pPr lvl="1"/>
            <a:r>
              <a:rPr lang="en-US" b="1" i="1" dirty="0">
                <a:solidFill>
                  <a:srgbClr val="002060"/>
                </a:solidFill>
              </a:rPr>
              <a:t>NOTE:  </a:t>
            </a:r>
            <a:r>
              <a:rPr lang="en-US" i="1" dirty="0"/>
              <a:t>HUD will not grant an exception for any actual conflict of interest or for a potential procurement conflict of interest.</a:t>
            </a:r>
          </a:p>
          <a:p>
            <a:endParaRPr lang="en-US" dirty="0"/>
          </a:p>
        </p:txBody>
      </p:sp>
      <p:sp>
        <p:nvSpPr>
          <p:cNvPr id="3" name="Title 2">
            <a:extLst>
              <a:ext uri="{FF2B5EF4-FFF2-40B4-BE49-F238E27FC236}">
                <a16:creationId xmlns:a16="http://schemas.microsoft.com/office/drawing/2014/main" id="{D5A63FF9-B7B2-48D6-A1AD-DC463D259D90}"/>
              </a:ext>
            </a:extLst>
          </p:cNvPr>
          <p:cNvSpPr>
            <a:spLocks noGrp="1"/>
          </p:cNvSpPr>
          <p:nvPr>
            <p:ph type="title"/>
          </p:nvPr>
        </p:nvSpPr>
        <p:spPr/>
        <p:txBody>
          <a:bodyPr>
            <a:noAutofit/>
          </a:bodyPr>
          <a:lstStyle/>
          <a:p>
            <a:r>
              <a:rPr lang="en-US" sz="4000" dirty="0"/>
              <a:t>Review of Disclosures</a:t>
            </a:r>
          </a:p>
        </p:txBody>
      </p:sp>
      <p:sp>
        <p:nvSpPr>
          <p:cNvPr id="4" name="Slide Number Placeholder 3">
            <a:extLst>
              <a:ext uri="{FF2B5EF4-FFF2-40B4-BE49-F238E27FC236}">
                <a16:creationId xmlns:a16="http://schemas.microsoft.com/office/drawing/2014/main" id="{0AB93FB3-FEF9-4389-94DB-B95D0F7D20D9}"/>
              </a:ext>
            </a:extLst>
          </p:cNvPr>
          <p:cNvSpPr>
            <a:spLocks noGrp="1"/>
          </p:cNvSpPr>
          <p:nvPr>
            <p:ph type="sldNum" sz="quarter" idx="12"/>
          </p:nvPr>
        </p:nvSpPr>
        <p:spPr/>
        <p:txBody>
          <a:bodyPr/>
          <a:lstStyle/>
          <a:p>
            <a:fld id="{B17A3848-6F41-4494-844E-228F5B06A1A5}" type="slidenum">
              <a:rPr lang="en-US" smtClean="0"/>
              <a:pPr/>
              <a:t>17</a:t>
            </a:fld>
            <a:endParaRPr lang="en-US"/>
          </a:p>
        </p:txBody>
      </p:sp>
      <p:pic>
        <p:nvPicPr>
          <p:cNvPr id="6" name="Audio 5">
            <a:hlinkClick r:id="" action="ppaction://media"/>
            <a:extLst>
              <a:ext uri="{FF2B5EF4-FFF2-40B4-BE49-F238E27FC236}">
                <a16:creationId xmlns:a16="http://schemas.microsoft.com/office/drawing/2014/main" id="{2FDA4C4B-52AE-4969-A1D5-C7A8546BE4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19760409"/>
      </p:ext>
    </p:extLst>
  </p:cSld>
  <p:clrMapOvr>
    <a:masterClrMapping/>
  </p:clrMapOvr>
  <mc:AlternateContent xmlns:mc="http://schemas.openxmlformats.org/markup-compatibility/2006" xmlns:p14="http://schemas.microsoft.com/office/powerpoint/2010/main">
    <mc:Choice Requires="p14">
      <p:transition spd="slow" p14:dur="2000" advTm="26440"/>
    </mc:Choice>
    <mc:Fallback xmlns="">
      <p:transition spd="slow" advTm="2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448B3F-DC3A-4903-84A3-13047ADDAA92}"/>
              </a:ext>
            </a:extLst>
          </p:cNvPr>
          <p:cNvSpPr>
            <a:spLocks noGrp="1"/>
          </p:cNvSpPr>
          <p:nvPr>
            <p:ph idx="1"/>
          </p:nvPr>
        </p:nvSpPr>
        <p:spPr>
          <a:xfrm>
            <a:off x="838200" y="956931"/>
            <a:ext cx="10515600" cy="5220032"/>
          </a:xfrm>
        </p:spPr>
        <p:txBody>
          <a:bodyPr anchor="ctr">
            <a:normAutofit fontScale="92500"/>
          </a:bodyPr>
          <a:lstStyle/>
          <a:p>
            <a:endParaRPr lang="en-US" b="1" i="1" dirty="0">
              <a:solidFill>
                <a:srgbClr val="002060"/>
              </a:solidFill>
            </a:endParaRPr>
          </a:p>
          <a:p>
            <a:r>
              <a:rPr lang="en-US" b="1" i="1" dirty="0">
                <a:solidFill>
                  <a:srgbClr val="002060"/>
                </a:solidFill>
              </a:rPr>
              <a:t>Legal Review</a:t>
            </a:r>
            <a:r>
              <a:rPr lang="en-US" dirty="0"/>
              <a:t>.  The City-Parish Attorney, or his or her designee, will review the conflict of interest and determine whether the interest for which the exception is sought would not violate State or local law.  If there would be no violation of Louisiana or local law, a legal opinion to that effect will be provided to the Director of Community Development.  </a:t>
            </a:r>
          </a:p>
          <a:p>
            <a:endParaRPr lang="en-US" dirty="0"/>
          </a:p>
          <a:p>
            <a:pPr lvl="1"/>
            <a:r>
              <a:rPr lang="en-US" i="1" dirty="0"/>
              <a:t>If there would be a violation of Louisiana or local law, the Director of Community Development, or his or her designee, will notify the Covered Person that an </a:t>
            </a:r>
            <a:r>
              <a:rPr lang="en-US" b="1" dirty="0"/>
              <a:t>exception cannot be requested </a:t>
            </a:r>
            <a:r>
              <a:rPr lang="en-US" i="1" dirty="0"/>
              <a:t>from HUD for this reason, and that he or she may not engage in the activity or enter into the contract that will create an actual conflict of interest.</a:t>
            </a:r>
          </a:p>
          <a:p>
            <a:pPr lvl="1"/>
            <a:endParaRPr lang="en-US" i="1" dirty="0"/>
          </a:p>
          <a:p>
            <a:endParaRPr lang="en-US" dirty="0"/>
          </a:p>
        </p:txBody>
      </p:sp>
      <p:sp>
        <p:nvSpPr>
          <p:cNvPr id="3" name="Title 2">
            <a:extLst>
              <a:ext uri="{FF2B5EF4-FFF2-40B4-BE49-F238E27FC236}">
                <a16:creationId xmlns:a16="http://schemas.microsoft.com/office/drawing/2014/main" id="{0AB75B64-096B-47E2-8534-B99F834F115E}"/>
              </a:ext>
            </a:extLst>
          </p:cNvPr>
          <p:cNvSpPr>
            <a:spLocks noGrp="1"/>
          </p:cNvSpPr>
          <p:nvPr>
            <p:ph type="title"/>
          </p:nvPr>
        </p:nvSpPr>
        <p:spPr/>
        <p:txBody>
          <a:bodyPr>
            <a:normAutofit fontScale="90000"/>
          </a:bodyPr>
          <a:lstStyle/>
          <a:p>
            <a:br>
              <a:rPr lang="en-US" sz="4000" dirty="0"/>
            </a:br>
            <a:r>
              <a:rPr lang="en-US" sz="4000" dirty="0"/>
              <a:t>HUD Exception </a:t>
            </a:r>
            <a:br>
              <a:rPr lang="en-US" dirty="0"/>
            </a:br>
            <a:endParaRPr lang="en-US" dirty="0"/>
          </a:p>
        </p:txBody>
      </p:sp>
      <p:sp>
        <p:nvSpPr>
          <p:cNvPr id="4" name="Slide Number Placeholder 3">
            <a:extLst>
              <a:ext uri="{FF2B5EF4-FFF2-40B4-BE49-F238E27FC236}">
                <a16:creationId xmlns:a16="http://schemas.microsoft.com/office/drawing/2014/main" id="{C8DF0623-0199-4336-B945-E2208B81F398}"/>
              </a:ext>
            </a:extLst>
          </p:cNvPr>
          <p:cNvSpPr>
            <a:spLocks noGrp="1"/>
          </p:cNvSpPr>
          <p:nvPr>
            <p:ph type="sldNum" sz="quarter" idx="12"/>
          </p:nvPr>
        </p:nvSpPr>
        <p:spPr/>
        <p:txBody>
          <a:bodyPr/>
          <a:lstStyle/>
          <a:p>
            <a:fld id="{B17A3848-6F41-4494-844E-228F5B06A1A5}" type="slidenum">
              <a:rPr lang="en-US" smtClean="0"/>
              <a:pPr/>
              <a:t>18</a:t>
            </a:fld>
            <a:endParaRPr lang="en-US"/>
          </a:p>
        </p:txBody>
      </p:sp>
      <p:pic>
        <p:nvPicPr>
          <p:cNvPr id="6" name="Audio 5">
            <a:hlinkClick r:id="" action="ppaction://media"/>
            <a:extLst>
              <a:ext uri="{FF2B5EF4-FFF2-40B4-BE49-F238E27FC236}">
                <a16:creationId xmlns:a16="http://schemas.microsoft.com/office/drawing/2014/main" id="{F97E64F3-390F-477B-AC04-43C511A474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82689080"/>
      </p:ext>
    </p:extLst>
  </p:cSld>
  <p:clrMapOvr>
    <a:masterClrMapping/>
  </p:clrMapOvr>
  <mc:AlternateContent xmlns:mc="http://schemas.openxmlformats.org/markup-compatibility/2006" xmlns:p14="http://schemas.microsoft.com/office/powerpoint/2010/main">
    <mc:Choice Requires="p14">
      <p:transition spd="slow" p14:dur="2000" advTm="14872"/>
    </mc:Choice>
    <mc:Fallback xmlns="">
      <p:transition spd="slow" advTm="14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r>
              <a:rPr lang="en-US" b="1" i="1" dirty="0">
                <a:solidFill>
                  <a:srgbClr val="002060"/>
                </a:solidFill>
              </a:rPr>
              <a:t>Public Disclosure.  </a:t>
            </a:r>
            <a:r>
              <a:rPr lang="en-US" dirty="0"/>
              <a:t>A  public  disclosure  must  be  made  of  the  nature  of  the  conflict of interest, which shall include the name of the person(s) and/or organization(s) and the factual nature.  </a:t>
            </a:r>
          </a:p>
          <a:p>
            <a:endParaRPr lang="en-US" dirty="0"/>
          </a:p>
          <a:p>
            <a:pPr lvl="1"/>
            <a:r>
              <a:rPr lang="en-US" dirty="0"/>
              <a:t>Public disclosure will be made by publication one time in LCG’s official journal. </a:t>
            </a:r>
          </a:p>
          <a:p>
            <a:endParaRPr lang="en-US" dirty="0"/>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17A3848-6F41-4494-844E-228F5B06A1A5}" type="slidenum">
              <a:rPr lang="en-US" smtClean="0"/>
              <a:pPr/>
              <a:t>19</a:t>
            </a:fld>
            <a:endParaRPr lang="en-US"/>
          </a:p>
        </p:txBody>
      </p:sp>
      <p:pic>
        <p:nvPicPr>
          <p:cNvPr id="5" name="Audio 4">
            <a:hlinkClick r:id="" action="ppaction://media"/>
            <a:extLst>
              <a:ext uri="{FF2B5EF4-FFF2-40B4-BE49-F238E27FC236}">
                <a16:creationId xmlns:a16="http://schemas.microsoft.com/office/drawing/2014/main" id="{32CB5E83-0CAE-47F7-95ED-7DABBC3FCC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69931543"/>
      </p:ext>
    </p:extLst>
  </p:cSld>
  <p:clrMapOvr>
    <a:masterClrMapping/>
  </p:clrMapOvr>
  <mc:AlternateContent xmlns:mc="http://schemas.openxmlformats.org/markup-compatibility/2006" xmlns:p14="http://schemas.microsoft.com/office/powerpoint/2010/main">
    <mc:Choice Requires="p14">
      <p:transition spd="slow" p14:dur="2000" advTm="17044"/>
    </mc:Choice>
    <mc:Fallback xmlns="">
      <p:transition spd="slow" advTm="1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2EAF06-5CB3-406D-896B-581386A4D415}"/>
              </a:ext>
            </a:extLst>
          </p:cNvPr>
          <p:cNvSpPr>
            <a:spLocks noGrp="1"/>
          </p:cNvSpPr>
          <p:nvPr>
            <p:ph idx="1"/>
          </p:nvPr>
        </p:nvSpPr>
        <p:spPr/>
        <p:txBody>
          <a:bodyPr anchor="t"/>
          <a:lstStyle/>
          <a:p>
            <a:pPr marL="0" indent="0">
              <a:lnSpc>
                <a:spcPct val="150000"/>
              </a:lnSpc>
              <a:buNone/>
            </a:pPr>
            <a:endParaRPr lang="en-US" sz="2400" dirty="0"/>
          </a:p>
          <a:p>
            <a:pPr marL="0" indent="0">
              <a:lnSpc>
                <a:spcPct val="150000"/>
              </a:lnSpc>
              <a:buNone/>
            </a:pPr>
            <a:r>
              <a:rPr lang="en-US" sz="2400" dirty="0"/>
              <a:t>HUD Programs are governed by </a:t>
            </a:r>
            <a:r>
              <a:rPr lang="en-US" sz="2400" b="1" i="1" dirty="0">
                <a:solidFill>
                  <a:srgbClr val="002060"/>
                </a:solidFill>
              </a:rPr>
              <a:t>conflict of interest </a:t>
            </a:r>
            <a:r>
              <a:rPr lang="en-US" sz="2400" dirty="0"/>
              <a:t>rules to prevent; </a:t>
            </a:r>
          </a:p>
          <a:p>
            <a:pPr marL="0" indent="0">
              <a:lnSpc>
                <a:spcPct val="150000"/>
              </a:lnSpc>
              <a:buNone/>
            </a:pPr>
            <a:r>
              <a:rPr lang="en-US" dirty="0"/>
              <a:t>	1) </a:t>
            </a:r>
            <a:r>
              <a:rPr lang="en-US" b="1" i="1" dirty="0">
                <a:solidFill>
                  <a:srgbClr val="002060"/>
                </a:solidFill>
              </a:rPr>
              <a:t>undue influence </a:t>
            </a:r>
            <a:r>
              <a:rPr lang="en-US" dirty="0"/>
              <a:t>in the decision-making process 		    and </a:t>
            </a:r>
          </a:p>
          <a:p>
            <a:pPr marL="0" indent="0">
              <a:lnSpc>
                <a:spcPct val="150000"/>
              </a:lnSpc>
              <a:buNone/>
            </a:pPr>
            <a:r>
              <a:rPr lang="en-US" dirty="0"/>
              <a:t>	2) </a:t>
            </a:r>
            <a:r>
              <a:rPr lang="en-US" b="1" i="1" dirty="0">
                <a:solidFill>
                  <a:srgbClr val="002060"/>
                </a:solidFill>
              </a:rPr>
              <a:t>financial gain </a:t>
            </a:r>
            <a:r>
              <a:rPr lang="en-US" dirty="0"/>
              <a:t>or </a:t>
            </a:r>
          </a:p>
          <a:p>
            <a:pPr marL="0" indent="0">
              <a:lnSpc>
                <a:spcPct val="150000"/>
              </a:lnSpc>
              <a:buNone/>
            </a:pPr>
            <a:r>
              <a:rPr lang="en-US" dirty="0"/>
              <a:t>	3) </a:t>
            </a:r>
            <a:r>
              <a:rPr lang="en-US" b="1" i="1" dirty="0">
                <a:solidFill>
                  <a:srgbClr val="002060"/>
                </a:solidFill>
              </a:rPr>
              <a:t>other benefit </a:t>
            </a:r>
            <a:r>
              <a:rPr lang="en-US" dirty="0"/>
              <a:t>from the expenditure of grant funds. </a:t>
            </a:r>
          </a:p>
        </p:txBody>
      </p:sp>
      <p:sp>
        <p:nvSpPr>
          <p:cNvPr id="3" name="Title 2">
            <a:extLst>
              <a:ext uri="{FF2B5EF4-FFF2-40B4-BE49-F238E27FC236}">
                <a16:creationId xmlns:a16="http://schemas.microsoft.com/office/drawing/2014/main" id="{68EA3AFE-450C-485D-80C3-A049ED17CE47}"/>
              </a:ext>
            </a:extLst>
          </p:cNvPr>
          <p:cNvSpPr>
            <a:spLocks noGrp="1"/>
          </p:cNvSpPr>
          <p:nvPr>
            <p:ph type="title"/>
          </p:nvPr>
        </p:nvSpPr>
        <p:spPr/>
        <p:txBody>
          <a:bodyPr/>
          <a:lstStyle/>
          <a:p>
            <a:r>
              <a:rPr lang="en-US" dirty="0"/>
              <a:t>HUD Programs &amp; Conflict of Interest Rules </a:t>
            </a:r>
          </a:p>
        </p:txBody>
      </p:sp>
      <p:sp>
        <p:nvSpPr>
          <p:cNvPr id="4" name="Slide Number Placeholder 3">
            <a:extLst>
              <a:ext uri="{FF2B5EF4-FFF2-40B4-BE49-F238E27FC236}">
                <a16:creationId xmlns:a16="http://schemas.microsoft.com/office/drawing/2014/main" id="{BB87CF47-C17F-4ED5-A339-AB91D155A087}"/>
              </a:ext>
            </a:extLst>
          </p:cNvPr>
          <p:cNvSpPr>
            <a:spLocks noGrp="1"/>
          </p:cNvSpPr>
          <p:nvPr>
            <p:ph type="sldNum" sz="quarter" idx="12"/>
          </p:nvPr>
        </p:nvSpPr>
        <p:spPr/>
        <p:txBody>
          <a:bodyPr/>
          <a:lstStyle/>
          <a:p>
            <a:fld id="{B17A3848-6F41-4494-844E-228F5B06A1A5}" type="slidenum">
              <a:rPr lang="en-US" smtClean="0"/>
              <a:pPr/>
              <a:t>2</a:t>
            </a:fld>
            <a:endParaRPr lang="en-US" dirty="0"/>
          </a:p>
        </p:txBody>
      </p:sp>
      <p:pic>
        <p:nvPicPr>
          <p:cNvPr id="6" name="Audio 5">
            <a:hlinkClick r:id="" action="ppaction://media"/>
            <a:extLst>
              <a:ext uri="{FF2B5EF4-FFF2-40B4-BE49-F238E27FC236}">
                <a16:creationId xmlns:a16="http://schemas.microsoft.com/office/drawing/2014/main" id="{1118D8E6-02A9-45F5-BDE5-45BF88CE49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94013179"/>
      </p:ext>
    </p:extLst>
  </p:cSld>
  <p:clrMapOvr>
    <a:masterClrMapping/>
  </p:clrMapOvr>
  <mc:AlternateContent xmlns:mc="http://schemas.openxmlformats.org/markup-compatibility/2006" xmlns:p14="http://schemas.microsoft.com/office/powerpoint/2010/main">
    <mc:Choice Requires="p14">
      <p:transition spd="slow" p14:dur="2000" advTm="13626"/>
    </mc:Choice>
    <mc:Fallback xmlns="">
      <p:transition spd="slow" advTm="1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448B3F-DC3A-4903-84A3-13047ADDAA92}"/>
              </a:ext>
            </a:extLst>
          </p:cNvPr>
          <p:cNvSpPr>
            <a:spLocks noGrp="1"/>
          </p:cNvSpPr>
          <p:nvPr>
            <p:ph idx="1"/>
          </p:nvPr>
        </p:nvSpPr>
        <p:spPr>
          <a:xfrm>
            <a:off x="838200" y="1201479"/>
            <a:ext cx="10515600" cy="4975483"/>
          </a:xfrm>
        </p:spPr>
        <p:txBody>
          <a:bodyPr anchor="ctr">
            <a:normAutofit/>
          </a:bodyPr>
          <a:lstStyle/>
          <a:p>
            <a:r>
              <a:rPr lang="en-US" b="1" i="1" dirty="0">
                <a:solidFill>
                  <a:srgbClr val="002060"/>
                </a:solidFill>
              </a:rPr>
              <a:t>Formal Request.  </a:t>
            </a:r>
            <a:r>
              <a:rPr lang="en-US" dirty="0"/>
              <a:t>After receiving the legal opinion and making the public disclosure, the Director of Community Development, or his or her designee:</a:t>
            </a:r>
          </a:p>
          <a:p>
            <a:endParaRPr lang="en-US" dirty="0"/>
          </a:p>
          <a:p>
            <a:pPr lvl="1"/>
            <a:r>
              <a:rPr lang="en-US" dirty="0"/>
              <a:t>Will submit a formal request to HUD for an exception to be granted for the potential conflict of interest.</a:t>
            </a:r>
          </a:p>
          <a:p>
            <a:pPr marL="457200" lvl="1" indent="0">
              <a:buNone/>
            </a:pPr>
            <a:r>
              <a:rPr lang="en-US" dirty="0"/>
              <a:t> </a:t>
            </a:r>
          </a:p>
          <a:p>
            <a:pPr lvl="1"/>
            <a:r>
              <a:rPr lang="en-US" dirty="0"/>
              <a:t>The request must be accompanied by (a) an assurance that there has been public disclosure of the conflict and a description of how the public disclosure was made, and (b) the legal opinion.</a:t>
            </a:r>
          </a:p>
          <a:p>
            <a:endParaRPr lang="en-US" dirty="0"/>
          </a:p>
        </p:txBody>
      </p:sp>
      <p:sp>
        <p:nvSpPr>
          <p:cNvPr id="3" name="Title 2">
            <a:extLst>
              <a:ext uri="{FF2B5EF4-FFF2-40B4-BE49-F238E27FC236}">
                <a16:creationId xmlns:a16="http://schemas.microsoft.com/office/drawing/2014/main" id="{0AB75B64-096B-47E2-8534-B99F834F115E}"/>
              </a:ext>
            </a:extLst>
          </p:cNvPr>
          <p:cNvSpPr>
            <a:spLocks noGrp="1"/>
          </p:cNvSpPr>
          <p:nvPr>
            <p:ph type="title"/>
          </p:nvPr>
        </p:nvSpPr>
        <p:spPr/>
        <p:txBody>
          <a:bodyPr>
            <a:normAutofit fontScale="90000"/>
          </a:bodyPr>
          <a:lstStyle/>
          <a:p>
            <a:br>
              <a:rPr lang="en-US" sz="4000" dirty="0"/>
            </a:br>
            <a:r>
              <a:rPr lang="en-US" sz="4000" dirty="0"/>
              <a:t>HUD Exception </a:t>
            </a:r>
            <a:br>
              <a:rPr lang="en-US" dirty="0"/>
            </a:br>
            <a:endParaRPr lang="en-US" dirty="0"/>
          </a:p>
        </p:txBody>
      </p:sp>
      <p:sp>
        <p:nvSpPr>
          <p:cNvPr id="4" name="Slide Number Placeholder 3">
            <a:extLst>
              <a:ext uri="{FF2B5EF4-FFF2-40B4-BE49-F238E27FC236}">
                <a16:creationId xmlns:a16="http://schemas.microsoft.com/office/drawing/2014/main" id="{C8DF0623-0199-4336-B945-E2208B81F398}"/>
              </a:ext>
            </a:extLst>
          </p:cNvPr>
          <p:cNvSpPr>
            <a:spLocks noGrp="1"/>
          </p:cNvSpPr>
          <p:nvPr>
            <p:ph type="sldNum" sz="quarter" idx="12"/>
          </p:nvPr>
        </p:nvSpPr>
        <p:spPr/>
        <p:txBody>
          <a:bodyPr/>
          <a:lstStyle/>
          <a:p>
            <a:fld id="{B17A3848-6F41-4494-844E-228F5B06A1A5}" type="slidenum">
              <a:rPr lang="en-US" smtClean="0"/>
              <a:pPr/>
              <a:t>20</a:t>
            </a:fld>
            <a:endParaRPr lang="en-US"/>
          </a:p>
        </p:txBody>
      </p:sp>
      <p:pic>
        <p:nvPicPr>
          <p:cNvPr id="6" name="Audio 5">
            <a:hlinkClick r:id="" action="ppaction://media"/>
            <a:extLst>
              <a:ext uri="{FF2B5EF4-FFF2-40B4-BE49-F238E27FC236}">
                <a16:creationId xmlns:a16="http://schemas.microsoft.com/office/drawing/2014/main" id="{8CD3EC90-9CCA-43A5-B3B9-231850D83E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20992297"/>
      </p:ext>
    </p:extLst>
  </p:cSld>
  <p:clrMapOvr>
    <a:masterClrMapping/>
  </p:clrMapOvr>
  <mc:AlternateContent xmlns:mc="http://schemas.openxmlformats.org/markup-compatibility/2006" xmlns:p14="http://schemas.microsoft.com/office/powerpoint/2010/main">
    <mc:Choice Requires="p14">
      <p:transition spd="slow" p14:dur="2000" advTm="18438"/>
    </mc:Choice>
    <mc:Fallback xmlns="">
      <p:transition spd="slow" advTm="1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a:lnSpc>
                <a:spcPct val="100000"/>
              </a:lnSpc>
            </a:pPr>
            <a:r>
              <a:rPr lang="en-US" b="1" i="1" dirty="0">
                <a:solidFill>
                  <a:srgbClr val="002060"/>
                </a:solidFill>
              </a:rPr>
              <a:t>HUD Determination.  </a:t>
            </a:r>
            <a:r>
              <a:rPr lang="en-US" dirty="0"/>
              <a:t>The Director of Community Development, or his or her designee, will communicate the HUD determination to the Covered Person.  </a:t>
            </a:r>
          </a:p>
          <a:p>
            <a:pPr lvl="1">
              <a:lnSpc>
                <a:spcPct val="100000"/>
              </a:lnSpc>
            </a:pPr>
            <a:r>
              <a:rPr lang="en-US" dirty="0"/>
              <a:t>If the exception is granted, he or she may engage in the activity or enter into the contract at issue.   </a:t>
            </a:r>
          </a:p>
          <a:p>
            <a:pPr lvl="1">
              <a:lnSpc>
                <a:spcPct val="100000"/>
              </a:lnSpc>
            </a:pPr>
            <a:r>
              <a:rPr lang="en-US" dirty="0"/>
              <a:t>If the request for an exception is denied, he or she must take the necessary action to avoid an actual conflict of interest.</a:t>
            </a:r>
          </a:p>
          <a:p>
            <a:pPr>
              <a:lnSpc>
                <a:spcPct val="100000"/>
              </a:lnSpc>
            </a:pPr>
            <a:endParaRPr lang="en-US" dirty="0"/>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B17A3848-6F41-4494-844E-228F5B06A1A5}" type="slidenum">
              <a:rPr lang="en-US" smtClean="0"/>
              <a:pPr/>
              <a:t>21</a:t>
            </a:fld>
            <a:endParaRPr lang="en-US"/>
          </a:p>
        </p:txBody>
      </p:sp>
      <p:pic>
        <p:nvPicPr>
          <p:cNvPr id="5" name="Audio 4">
            <a:hlinkClick r:id="" action="ppaction://media"/>
            <a:extLst>
              <a:ext uri="{FF2B5EF4-FFF2-40B4-BE49-F238E27FC236}">
                <a16:creationId xmlns:a16="http://schemas.microsoft.com/office/drawing/2014/main" id="{4088621D-616E-402F-B9D7-BB7CB14590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31323577"/>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448B3F-DC3A-4903-84A3-13047ADDAA92}"/>
              </a:ext>
            </a:extLst>
          </p:cNvPr>
          <p:cNvSpPr>
            <a:spLocks noGrp="1"/>
          </p:cNvSpPr>
          <p:nvPr>
            <p:ph idx="1"/>
          </p:nvPr>
        </p:nvSpPr>
        <p:spPr>
          <a:xfrm>
            <a:off x="838200" y="1201479"/>
            <a:ext cx="10515600" cy="4975483"/>
          </a:xfrm>
        </p:spPr>
        <p:txBody>
          <a:bodyPr anchor="ctr">
            <a:normAutofit/>
          </a:bodyPr>
          <a:lstStyle/>
          <a:p>
            <a:pPr marL="0" indent="0" algn="ctr">
              <a:buNone/>
            </a:pPr>
            <a:r>
              <a:rPr lang="en-US" dirty="0">
                <a:solidFill>
                  <a:srgbClr val="002060"/>
                </a:solidFill>
              </a:rPr>
              <a:t>If you need additional information please contact: </a:t>
            </a:r>
          </a:p>
          <a:p>
            <a:pPr marL="0" indent="0" algn="ctr">
              <a:buNone/>
            </a:pPr>
            <a:r>
              <a:rPr lang="en-US" b="1" i="1" dirty="0">
                <a:solidFill>
                  <a:srgbClr val="002060"/>
                </a:solidFill>
              </a:rPr>
              <a:t>	LCG Community Development Department </a:t>
            </a:r>
          </a:p>
          <a:p>
            <a:pPr marL="0" indent="0" algn="ctr">
              <a:buNone/>
            </a:pPr>
            <a:r>
              <a:rPr lang="en-US" b="1" i="1" dirty="0">
                <a:solidFill>
                  <a:srgbClr val="002060"/>
                </a:solidFill>
              </a:rPr>
              <a:t>Grants Manager</a:t>
            </a:r>
          </a:p>
          <a:p>
            <a:pPr marL="0" indent="0" algn="ctr">
              <a:buNone/>
            </a:pPr>
            <a:r>
              <a:rPr lang="en-US" b="1" i="1" dirty="0">
                <a:solidFill>
                  <a:srgbClr val="002060"/>
                </a:solidFill>
              </a:rPr>
              <a:t>337.291.8435</a:t>
            </a:r>
            <a:endParaRPr lang="en-US" dirty="0"/>
          </a:p>
          <a:p>
            <a:pPr algn="ctr"/>
            <a:endParaRPr lang="en-US" dirty="0"/>
          </a:p>
        </p:txBody>
      </p:sp>
      <p:sp>
        <p:nvSpPr>
          <p:cNvPr id="3" name="Title 2">
            <a:extLst>
              <a:ext uri="{FF2B5EF4-FFF2-40B4-BE49-F238E27FC236}">
                <a16:creationId xmlns:a16="http://schemas.microsoft.com/office/drawing/2014/main" id="{0AB75B64-096B-47E2-8534-B99F834F115E}"/>
              </a:ext>
            </a:extLst>
          </p:cNvPr>
          <p:cNvSpPr>
            <a:spLocks noGrp="1"/>
          </p:cNvSpPr>
          <p:nvPr>
            <p:ph type="title"/>
          </p:nvPr>
        </p:nvSpPr>
        <p:spPr/>
        <p:txBody>
          <a:bodyPr>
            <a:normAutofit fontScale="90000"/>
          </a:bodyPr>
          <a:lstStyle/>
          <a:p>
            <a:br>
              <a:rPr lang="en-US" sz="4000" dirty="0"/>
            </a:br>
            <a:r>
              <a:rPr lang="en-US" sz="4000" dirty="0"/>
              <a:t>For More Information </a:t>
            </a:r>
            <a:br>
              <a:rPr lang="en-US" dirty="0"/>
            </a:br>
            <a:endParaRPr lang="en-US" dirty="0"/>
          </a:p>
        </p:txBody>
      </p:sp>
      <p:sp>
        <p:nvSpPr>
          <p:cNvPr id="4" name="Slide Number Placeholder 3">
            <a:extLst>
              <a:ext uri="{FF2B5EF4-FFF2-40B4-BE49-F238E27FC236}">
                <a16:creationId xmlns:a16="http://schemas.microsoft.com/office/drawing/2014/main" id="{C8DF0623-0199-4336-B945-E2208B81F398}"/>
              </a:ext>
            </a:extLst>
          </p:cNvPr>
          <p:cNvSpPr>
            <a:spLocks noGrp="1"/>
          </p:cNvSpPr>
          <p:nvPr>
            <p:ph type="sldNum" sz="quarter" idx="12"/>
          </p:nvPr>
        </p:nvSpPr>
        <p:spPr/>
        <p:txBody>
          <a:bodyPr/>
          <a:lstStyle/>
          <a:p>
            <a:fld id="{B17A3848-6F41-4494-844E-228F5B06A1A5}" type="slidenum">
              <a:rPr lang="en-US" smtClean="0"/>
              <a:pPr/>
              <a:t>22</a:t>
            </a:fld>
            <a:endParaRPr lang="en-US"/>
          </a:p>
        </p:txBody>
      </p:sp>
      <p:pic>
        <p:nvPicPr>
          <p:cNvPr id="7" name="Audio 6">
            <a:hlinkClick r:id="" action="ppaction://media"/>
            <a:extLst>
              <a:ext uri="{FF2B5EF4-FFF2-40B4-BE49-F238E27FC236}">
                <a16:creationId xmlns:a16="http://schemas.microsoft.com/office/drawing/2014/main" id="{6F28FA20-F830-461F-8727-8C5CC0A4E2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62036462"/>
      </p:ext>
    </p:extLst>
  </p:cSld>
  <p:clrMapOvr>
    <a:masterClrMapping/>
  </p:clrMapOvr>
  <mc:AlternateContent xmlns:mc="http://schemas.openxmlformats.org/markup-compatibility/2006" xmlns:p14="http://schemas.microsoft.com/office/powerpoint/2010/main">
    <mc:Choice Requires="p14">
      <p:transition spd="slow" p14:dur="2000" advTm="26119"/>
    </mc:Choice>
    <mc:Fallback xmlns="">
      <p:transition spd="slow" advTm="26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0BDE16-12C7-417C-B802-EC25A754AF8D}"/>
              </a:ext>
            </a:extLst>
          </p:cNvPr>
          <p:cNvSpPr>
            <a:spLocks noGrp="1"/>
          </p:cNvSpPr>
          <p:nvPr>
            <p:ph idx="1"/>
          </p:nvPr>
        </p:nvSpPr>
        <p:spPr/>
        <p:txBody>
          <a:bodyPr>
            <a:normAutofit/>
          </a:bodyPr>
          <a:lstStyle/>
          <a:p>
            <a:r>
              <a:rPr lang="en-US" b="1" dirty="0"/>
              <a:t>A.	Training</a:t>
            </a:r>
          </a:p>
          <a:p>
            <a:pPr lvl="1"/>
            <a:r>
              <a:rPr lang="en-US" dirty="0"/>
              <a:t>All Covered Persons must receive </a:t>
            </a:r>
            <a:r>
              <a:rPr lang="en-US" b="1" i="1" dirty="0"/>
              <a:t>annual training </a:t>
            </a:r>
            <a:r>
              <a:rPr lang="en-US" dirty="0"/>
              <a:t>on HUD Program conflicts of interest.  The Department of Community Development will arrange and schedule the training and keep records of each Covered Person’s completion of the training.</a:t>
            </a:r>
          </a:p>
          <a:p>
            <a:r>
              <a:rPr lang="en-US" b="1" dirty="0"/>
              <a:t>B.	Certification</a:t>
            </a:r>
          </a:p>
          <a:p>
            <a:pPr lvl="1"/>
            <a:r>
              <a:rPr lang="en-US" dirty="0"/>
              <a:t>Every Covered Person of the Department of Community Development, any other LCG department that may receive or administer funds under a HUD Program, the City Council, the Council Office, and HUD Program subrecipients, will annually submit a </a:t>
            </a:r>
            <a:r>
              <a:rPr lang="en-US" b="1" i="1" dirty="0"/>
              <a:t>certification regarding outside businesses, outside employment, and volunteer positions</a:t>
            </a:r>
            <a:r>
              <a:rPr lang="en-US" dirty="0"/>
              <a:t> on the form to be provided by the Department of Community Development.</a:t>
            </a:r>
          </a:p>
          <a:p>
            <a:endParaRPr lang="en-US" dirty="0"/>
          </a:p>
        </p:txBody>
      </p:sp>
      <p:sp>
        <p:nvSpPr>
          <p:cNvPr id="3" name="Title 2">
            <a:extLst>
              <a:ext uri="{FF2B5EF4-FFF2-40B4-BE49-F238E27FC236}">
                <a16:creationId xmlns:a16="http://schemas.microsoft.com/office/drawing/2014/main" id="{2D0E187C-C0D6-4910-A6BE-8BB7C9D02CAF}"/>
              </a:ext>
            </a:extLst>
          </p:cNvPr>
          <p:cNvSpPr>
            <a:spLocks noGrp="1"/>
          </p:cNvSpPr>
          <p:nvPr>
            <p:ph type="title"/>
          </p:nvPr>
        </p:nvSpPr>
        <p:spPr/>
        <p:txBody>
          <a:bodyPr/>
          <a:lstStyle/>
          <a:p>
            <a:r>
              <a:rPr lang="en-US" dirty="0"/>
              <a:t>Training and Certification Processes </a:t>
            </a:r>
          </a:p>
        </p:txBody>
      </p:sp>
      <p:sp>
        <p:nvSpPr>
          <p:cNvPr id="4" name="Slide Number Placeholder 3">
            <a:extLst>
              <a:ext uri="{FF2B5EF4-FFF2-40B4-BE49-F238E27FC236}">
                <a16:creationId xmlns:a16="http://schemas.microsoft.com/office/drawing/2014/main" id="{EC01EEED-ED55-4BA1-9836-8DA843445F10}"/>
              </a:ext>
            </a:extLst>
          </p:cNvPr>
          <p:cNvSpPr>
            <a:spLocks noGrp="1"/>
          </p:cNvSpPr>
          <p:nvPr>
            <p:ph type="sldNum" sz="quarter" idx="12"/>
          </p:nvPr>
        </p:nvSpPr>
        <p:spPr/>
        <p:txBody>
          <a:bodyPr/>
          <a:lstStyle/>
          <a:p>
            <a:fld id="{B17A3848-6F41-4494-844E-228F5B06A1A5}" type="slidenum">
              <a:rPr lang="en-US" smtClean="0"/>
              <a:pPr/>
              <a:t>3</a:t>
            </a:fld>
            <a:endParaRPr lang="en-US"/>
          </a:p>
        </p:txBody>
      </p:sp>
      <p:pic>
        <p:nvPicPr>
          <p:cNvPr id="9" name="Audio 8">
            <a:hlinkClick r:id="" action="ppaction://media"/>
            <a:extLst>
              <a:ext uri="{FF2B5EF4-FFF2-40B4-BE49-F238E27FC236}">
                <a16:creationId xmlns:a16="http://schemas.microsoft.com/office/drawing/2014/main" id="{04920190-23E5-450B-AEF8-484205E23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71574004"/>
      </p:ext>
    </p:extLst>
  </p:cSld>
  <p:clrMapOvr>
    <a:masterClrMapping/>
  </p:clrMapOvr>
  <mc:AlternateContent xmlns:mc="http://schemas.openxmlformats.org/markup-compatibility/2006" xmlns:p14="http://schemas.microsoft.com/office/powerpoint/2010/main">
    <mc:Choice Requires="p14">
      <p:transition spd="slow" p14:dur="2000" advTm="36939"/>
    </mc:Choice>
    <mc:Fallback xmlns="">
      <p:transition spd="slow" advTm="36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A2D960-4FC7-4942-B86B-288250A955BD}"/>
              </a:ext>
            </a:extLst>
          </p:cNvPr>
          <p:cNvSpPr>
            <a:spLocks noGrp="1"/>
          </p:cNvSpPr>
          <p:nvPr>
            <p:ph idx="1"/>
          </p:nvPr>
        </p:nvSpPr>
        <p:spPr/>
        <p:txBody>
          <a:bodyPr anchor="ctr"/>
          <a:lstStyle/>
          <a:p>
            <a:pPr>
              <a:lnSpc>
                <a:spcPct val="150000"/>
              </a:lnSpc>
            </a:pPr>
            <a:r>
              <a:rPr lang="en-US" dirty="0"/>
              <a:t>These </a:t>
            </a:r>
            <a:r>
              <a:rPr lang="en-US" i="1" dirty="0"/>
              <a:t>Conflict of Interest Policies and Procedures </a:t>
            </a:r>
            <a:r>
              <a:rPr lang="en-US" dirty="0"/>
              <a:t>are </a:t>
            </a:r>
            <a:r>
              <a:rPr lang="en-US" b="1" dirty="0">
                <a:solidFill>
                  <a:schemeClr val="accent1">
                    <a:lumMod val="50000"/>
                  </a:schemeClr>
                </a:solidFill>
              </a:rPr>
              <a:t>in addition to</a:t>
            </a:r>
            <a:r>
              <a:rPr lang="en-US" dirty="0"/>
              <a:t>, and do not supersede or modify, a Covered Person’s obligations under the </a:t>
            </a:r>
          </a:p>
          <a:p>
            <a:pPr marL="457200" lvl="1" indent="0">
              <a:lnSpc>
                <a:spcPct val="150000"/>
              </a:lnSpc>
              <a:buNone/>
            </a:pPr>
            <a:r>
              <a:rPr lang="en-US" sz="2800" b="1" dirty="0">
                <a:solidFill>
                  <a:schemeClr val="accent1">
                    <a:lumMod val="50000"/>
                  </a:schemeClr>
                </a:solidFill>
              </a:rPr>
              <a:t>Louisiana Code of Governmental Ethics (La. R.S. 42:1101, et. seq.).  </a:t>
            </a:r>
          </a:p>
          <a:p>
            <a:endParaRPr lang="en-US" dirty="0"/>
          </a:p>
          <a:p>
            <a:endParaRPr lang="en-US" dirty="0"/>
          </a:p>
        </p:txBody>
      </p:sp>
      <p:sp>
        <p:nvSpPr>
          <p:cNvPr id="3" name="Title 2">
            <a:extLst>
              <a:ext uri="{FF2B5EF4-FFF2-40B4-BE49-F238E27FC236}">
                <a16:creationId xmlns:a16="http://schemas.microsoft.com/office/drawing/2014/main" id="{89344DAC-33FD-4053-AEBD-0F6C457CC10A}"/>
              </a:ext>
            </a:extLst>
          </p:cNvPr>
          <p:cNvSpPr>
            <a:spLocks noGrp="1"/>
          </p:cNvSpPr>
          <p:nvPr>
            <p:ph type="title"/>
          </p:nvPr>
        </p:nvSpPr>
        <p:spPr/>
        <p:txBody>
          <a:bodyPr>
            <a:normAutofit fontScale="90000"/>
          </a:bodyPr>
          <a:lstStyle/>
          <a:p>
            <a:br>
              <a:rPr lang="en-US" dirty="0"/>
            </a:br>
            <a:r>
              <a:rPr lang="en-US" sz="3100" dirty="0"/>
              <a:t>Louisiana Code of Governmental Ethics</a:t>
            </a:r>
            <a:br>
              <a:rPr lang="en-US" dirty="0"/>
            </a:br>
            <a:endParaRPr lang="en-US" dirty="0"/>
          </a:p>
        </p:txBody>
      </p:sp>
      <p:sp>
        <p:nvSpPr>
          <p:cNvPr id="4" name="Slide Number Placeholder 3">
            <a:extLst>
              <a:ext uri="{FF2B5EF4-FFF2-40B4-BE49-F238E27FC236}">
                <a16:creationId xmlns:a16="http://schemas.microsoft.com/office/drawing/2014/main" id="{37D3F866-CC9C-4865-8E54-4346588D4EE8}"/>
              </a:ext>
            </a:extLst>
          </p:cNvPr>
          <p:cNvSpPr>
            <a:spLocks noGrp="1"/>
          </p:cNvSpPr>
          <p:nvPr>
            <p:ph type="sldNum" sz="quarter" idx="12"/>
          </p:nvPr>
        </p:nvSpPr>
        <p:spPr/>
        <p:txBody>
          <a:bodyPr/>
          <a:lstStyle/>
          <a:p>
            <a:fld id="{B17A3848-6F41-4494-844E-228F5B06A1A5}" type="slidenum">
              <a:rPr lang="en-US" smtClean="0"/>
              <a:pPr/>
              <a:t>4</a:t>
            </a:fld>
            <a:endParaRPr lang="en-US"/>
          </a:p>
        </p:txBody>
      </p:sp>
      <p:pic>
        <p:nvPicPr>
          <p:cNvPr id="7" name="Audio 6">
            <a:hlinkClick r:id="" action="ppaction://media"/>
            <a:extLst>
              <a:ext uri="{FF2B5EF4-FFF2-40B4-BE49-F238E27FC236}">
                <a16:creationId xmlns:a16="http://schemas.microsoft.com/office/drawing/2014/main" id="{BB222CC4-D80D-4390-A355-A1D355B0AF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36048063"/>
      </p:ext>
    </p:extLst>
  </p:cSld>
  <p:clrMapOvr>
    <a:masterClrMapping/>
  </p:clrMapOvr>
  <mc:AlternateContent xmlns:mc="http://schemas.openxmlformats.org/markup-compatibility/2006" xmlns:p14="http://schemas.microsoft.com/office/powerpoint/2010/main">
    <mc:Choice Requires="p14">
      <p:transition spd="slow" p14:dur="2000" advTm="14111"/>
    </mc:Choice>
    <mc:Fallback xmlns="">
      <p:transition spd="slow" advTm="1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5CA20-2A91-4C37-A95E-E96711D77612}"/>
              </a:ext>
            </a:extLst>
          </p:cNvPr>
          <p:cNvSpPr>
            <a:spLocks noGrp="1"/>
          </p:cNvSpPr>
          <p:nvPr>
            <p:ph idx="1"/>
          </p:nvPr>
        </p:nvSpPr>
        <p:spPr/>
        <p:txBody>
          <a:bodyPr/>
          <a:lstStyle/>
          <a:p>
            <a:pPr marL="0" indent="0">
              <a:buNone/>
            </a:pPr>
            <a:r>
              <a:rPr lang="en-US" dirty="0"/>
              <a:t>These apply to all Covered Persons.  </a:t>
            </a:r>
          </a:p>
          <a:p>
            <a:endParaRPr lang="en-US" dirty="0"/>
          </a:p>
          <a:p>
            <a:r>
              <a:rPr lang="en-US" dirty="0"/>
              <a:t>A </a:t>
            </a:r>
            <a:r>
              <a:rPr lang="en-US" b="1" dirty="0">
                <a:solidFill>
                  <a:srgbClr val="002060"/>
                </a:solidFill>
              </a:rPr>
              <a:t>“Covered Person” </a:t>
            </a:r>
            <a:r>
              <a:rPr lang="en-US" dirty="0"/>
              <a:t>is any person who is an; </a:t>
            </a:r>
          </a:p>
          <a:p>
            <a:pPr lvl="2"/>
            <a:r>
              <a:rPr lang="en-US" sz="2800" dirty="0"/>
              <a:t>employee, </a:t>
            </a:r>
          </a:p>
          <a:p>
            <a:pPr lvl="2"/>
            <a:r>
              <a:rPr lang="en-US" sz="2800" dirty="0"/>
              <a:t>agent, </a:t>
            </a:r>
          </a:p>
          <a:p>
            <a:pPr lvl="2"/>
            <a:r>
              <a:rPr lang="en-US" sz="2800" dirty="0"/>
              <a:t>consultant, </a:t>
            </a:r>
          </a:p>
          <a:p>
            <a:pPr lvl="2"/>
            <a:r>
              <a:rPr lang="en-US" sz="2800" dirty="0"/>
              <a:t>officer, or </a:t>
            </a:r>
          </a:p>
          <a:p>
            <a:pPr lvl="2"/>
            <a:r>
              <a:rPr lang="en-US" sz="2800" dirty="0"/>
              <a:t>elected or appointed official of LCG or of a HUD Program subrecipient. </a:t>
            </a:r>
          </a:p>
        </p:txBody>
      </p:sp>
      <p:sp>
        <p:nvSpPr>
          <p:cNvPr id="3" name="Title 2">
            <a:extLst>
              <a:ext uri="{FF2B5EF4-FFF2-40B4-BE49-F238E27FC236}">
                <a16:creationId xmlns:a16="http://schemas.microsoft.com/office/drawing/2014/main" id="{6F8F970C-A7C0-48DB-97DA-C7110EE4D032}"/>
              </a:ext>
            </a:extLst>
          </p:cNvPr>
          <p:cNvSpPr>
            <a:spLocks noGrp="1"/>
          </p:cNvSpPr>
          <p:nvPr>
            <p:ph type="title"/>
          </p:nvPr>
        </p:nvSpPr>
        <p:spPr/>
        <p:txBody>
          <a:bodyPr/>
          <a:lstStyle/>
          <a:p>
            <a:r>
              <a:rPr lang="en-US" dirty="0"/>
              <a:t>Conflict of Interest Policies and Procedures </a:t>
            </a:r>
          </a:p>
        </p:txBody>
      </p:sp>
      <p:sp>
        <p:nvSpPr>
          <p:cNvPr id="4" name="Slide Number Placeholder 3">
            <a:extLst>
              <a:ext uri="{FF2B5EF4-FFF2-40B4-BE49-F238E27FC236}">
                <a16:creationId xmlns:a16="http://schemas.microsoft.com/office/drawing/2014/main" id="{0F99F97E-367F-44BA-88A7-7E0A4FF48503}"/>
              </a:ext>
            </a:extLst>
          </p:cNvPr>
          <p:cNvSpPr>
            <a:spLocks noGrp="1"/>
          </p:cNvSpPr>
          <p:nvPr>
            <p:ph type="sldNum" sz="quarter" idx="12"/>
          </p:nvPr>
        </p:nvSpPr>
        <p:spPr/>
        <p:txBody>
          <a:bodyPr/>
          <a:lstStyle/>
          <a:p>
            <a:fld id="{B17A3848-6F41-4494-844E-228F5B06A1A5}" type="slidenum">
              <a:rPr lang="en-US" smtClean="0"/>
              <a:pPr/>
              <a:t>5</a:t>
            </a:fld>
            <a:endParaRPr lang="en-US"/>
          </a:p>
        </p:txBody>
      </p:sp>
      <p:pic>
        <p:nvPicPr>
          <p:cNvPr id="7" name="Audio 6">
            <a:hlinkClick r:id="" action="ppaction://media"/>
            <a:extLst>
              <a:ext uri="{FF2B5EF4-FFF2-40B4-BE49-F238E27FC236}">
                <a16:creationId xmlns:a16="http://schemas.microsoft.com/office/drawing/2014/main" id="{ADF8D8D0-72E7-4A30-93FA-0F19E34624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24634152"/>
      </p:ext>
    </p:extLst>
  </p:cSld>
  <p:clrMapOvr>
    <a:masterClrMapping/>
  </p:clrMapOvr>
  <mc:AlternateContent xmlns:mc="http://schemas.openxmlformats.org/markup-compatibility/2006" xmlns:p14="http://schemas.microsoft.com/office/powerpoint/2010/main">
    <mc:Choice Requires="p14">
      <p:transition spd="slow" p14:dur="2000" advTm="16635"/>
    </mc:Choice>
    <mc:Fallback xmlns="">
      <p:transition spd="slow" advTm="1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42166E-51A1-47A4-AEEA-E3F43EB0BA0B}"/>
              </a:ext>
            </a:extLst>
          </p:cNvPr>
          <p:cNvSpPr>
            <a:spLocks noGrp="1"/>
          </p:cNvSpPr>
          <p:nvPr>
            <p:ph idx="1"/>
          </p:nvPr>
        </p:nvSpPr>
        <p:spPr/>
        <p:txBody>
          <a:bodyPr/>
          <a:lstStyle/>
          <a:p>
            <a:pPr marL="0" indent="0">
              <a:buNone/>
            </a:pPr>
            <a:r>
              <a:rPr lang="en-US" dirty="0"/>
              <a:t>	</a:t>
            </a:r>
          </a:p>
          <a:p>
            <a:r>
              <a:rPr lang="en-US" b="1" dirty="0">
                <a:solidFill>
                  <a:schemeClr val="accent1">
                    <a:lumMod val="75000"/>
                  </a:schemeClr>
                </a:solidFill>
              </a:rPr>
              <a:t>Immediate family </a:t>
            </a:r>
            <a:r>
              <a:rPr lang="en-US" dirty="0"/>
              <a:t>includes (whether by blood, marriage or adoption) the </a:t>
            </a:r>
          </a:p>
          <a:p>
            <a:pPr lvl="5"/>
            <a:r>
              <a:rPr lang="en-US" sz="3200" dirty="0"/>
              <a:t>spouse, </a:t>
            </a:r>
          </a:p>
          <a:p>
            <a:pPr lvl="5"/>
            <a:r>
              <a:rPr lang="en-US" sz="3200" dirty="0"/>
              <a:t>parent (including a stepparent), </a:t>
            </a:r>
          </a:p>
          <a:p>
            <a:pPr lvl="5"/>
            <a:r>
              <a:rPr lang="en-US" sz="3200" dirty="0"/>
              <a:t>child (including a stepchild), </a:t>
            </a:r>
          </a:p>
          <a:p>
            <a:pPr lvl="5"/>
            <a:r>
              <a:rPr lang="en-US" sz="3200" dirty="0"/>
              <a:t>brother, sister (including a stepbrother or stepsister),</a:t>
            </a:r>
          </a:p>
          <a:p>
            <a:pPr lvl="5"/>
            <a:r>
              <a:rPr lang="en-US" sz="3200" dirty="0"/>
              <a:t> grandparent, grandchild, and </a:t>
            </a:r>
          </a:p>
          <a:p>
            <a:pPr lvl="5"/>
            <a:r>
              <a:rPr lang="en-US" sz="3200" dirty="0"/>
              <a:t>in-laws of a Covered Person.</a:t>
            </a:r>
          </a:p>
          <a:p>
            <a:endParaRPr lang="en-US" dirty="0"/>
          </a:p>
        </p:txBody>
      </p:sp>
      <p:sp>
        <p:nvSpPr>
          <p:cNvPr id="3" name="Title 2">
            <a:extLst>
              <a:ext uri="{FF2B5EF4-FFF2-40B4-BE49-F238E27FC236}">
                <a16:creationId xmlns:a16="http://schemas.microsoft.com/office/drawing/2014/main" id="{AB25B486-F17A-41F6-982B-07401DD6B4BE}"/>
              </a:ext>
            </a:extLst>
          </p:cNvPr>
          <p:cNvSpPr>
            <a:spLocks noGrp="1"/>
          </p:cNvSpPr>
          <p:nvPr>
            <p:ph type="title"/>
          </p:nvPr>
        </p:nvSpPr>
        <p:spPr/>
        <p:txBody>
          <a:bodyPr>
            <a:normAutofit/>
          </a:bodyPr>
          <a:lstStyle/>
          <a:p>
            <a:r>
              <a:rPr lang="en-US" sz="3200" dirty="0"/>
              <a:t>Immediate Family Definitions</a:t>
            </a:r>
          </a:p>
        </p:txBody>
      </p:sp>
      <p:sp>
        <p:nvSpPr>
          <p:cNvPr id="4" name="Slide Number Placeholder 3">
            <a:extLst>
              <a:ext uri="{FF2B5EF4-FFF2-40B4-BE49-F238E27FC236}">
                <a16:creationId xmlns:a16="http://schemas.microsoft.com/office/drawing/2014/main" id="{C5B3161E-0317-4203-8291-306F5772B702}"/>
              </a:ext>
            </a:extLst>
          </p:cNvPr>
          <p:cNvSpPr>
            <a:spLocks noGrp="1"/>
          </p:cNvSpPr>
          <p:nvPr>
            <p:ph type="sldNum" sz="quarter" idx="12"/>
          </p:nvPr>
        </p:nvSpPr>
        <p:spPr/>
        <p:txBody>
          <a:bodyPr/>
          <a:lstStyle/>
          <a:p>
            <a:fld id="{B17A3848-6F41-4494-844E-228F5B06A1A5}" type="slidenum">
              <a:rPr lang="en-US" smtClean="0"/>
              <a:pPr/>
              <a:t>6</a:t>
            </a:fld>
            <a:endParaRPr lang="en-US"/>
          </a:p>
        </p:txBody>
      </p:sp>
      <p:pic>
        <p:nvPicPr>
          <p:cNvPr id="9" name="Audio 8">
            <a:hlinkClick r:id="" action="ppaction://media"/>
            <a:extLst>
              <a:ext uri="{FF2B5EF4-FFF2-40B4-BE49-F238E27FC236}">
                <a16:creationId xmlns:a16="http://schemas.microsoft.com/office/drawing/2014/main" id="{08D08B55-8AFE-4229-A4F1-76D6649670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84981214"/>
      </p:ext>
    </p:extLst>
  </p:cSld>
  <p:clrMapOvr>
    <a:masterClrMapping/>
  </p:clrMapOvr>
  <mc:AlternateContent xmlns:mc="http://schemas.openxmlformats.org/markup-compatibility/2006" xmlns:p14="http://schemas.microsoft.com/office/powerpoint/2010/main">
    <mc:Choice Requires="p14">
      <p:transition spd="slow" p14:dur="2000" advTm="19778"/>
    </mc:Choice>
    <mc:Fallback xmlns="">
      <p:transition spd="slow" advTm="1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706BA-9D3A-4748-AC6F-727885E3C815}"/>
              </a:ext>
            </a:extLst>
          </p:cNvPr>
          <p:cNvSpPr>
            <a:spLocks noGrp="1"/>
          </p:cNvSpPr>
          <p:nvPr>
            <p:ph idx="1"/>
          </p:nvPr>
        </p:nvSpPr>
        <p:spPr/>
        <p:txBody>
          <a:bodyPr/>
          <a:lstStyle/>
          <a:p>
            <a:endParaRPr lang="en-US" dirty="0"/>
          </a:p>
          <a:p>
            <a:pPr lvl="1"/>
            <a:r>
              <a:rPr lang="en-US" sz="3600" dirty="0">
                <a:solidFill>
                  <a:srgbClr val="002060"/>
                </a:solidFill>
              </a:rPr>
              <a:t>General </a:t>
            </a:r>
            <a:r>
              <a:rPr lang="en-US" sz="3600" dirty="0"/>
              <a:t>Conflicts of Interest</a:t>
            </a:r>
            <a:r>
              <a:rPr lang="en-US" sz="3600" dirty="0">
                <a:solidFill>
                  <a:srgbClr val="002060"/>
                </a:solidFill>
              </a:rPr>
              <a:t>,</a:t>
            </a:r>
          </a:p>
          <a:p>
            <a:pPr lvl="1"/>
            <a:endParaRPr lang="en-US" sz="3600" dirty="0">
              <a:solidFill>
                <a:srgbClr val="002060"/>
              </a:solidFill>
            </a:endParaRPr>
          </a:p>
          <a:p>
            <a:pPr lvl="1"/>
            <a:r>
              <a:rPr lang="en-US" sz="3600" dirty="0">
                <a:solidFill>
                  <a:srgbClr val="002060"/>
                </a:solidFill>
              </a:rPr>
              <a:t>Procurement </a:t>
            </a:r>
            <a:r>
              <a:rPr lang="en-US" sz="3600" dirty="0"/>
              <a:t>Conflicts of Interest, </a:t>
            </a:r>
            <a:r>
              <a:rPr lang="en-US" sz="3600" dirty="0">
                <a:solidFill>
                  <a:srgbClr val="002060"/>
                </a:solidFill>
              </a:rPr>
              <a:t>and </a:t>
            </a:r>
          </a:p>
          <a:p>
            <a:pPr lvl="1"/>
            <a:endParaRPr lang="en-US" sz="3600" dirty="0">
              <a:solidFill>
                <a:srgbClr val="002060"/>
              </a:solidFill>
            </a:endParaRPr>
          </a:p>
          <a:p>
            <a:pPr lvl="1"/>
            <a:r>
              <a:rPr lang="en-US" sz="3600" dirty="0">
                <a:solidFill>
                  <a:srgbClr val="002060"/>
                </a:solidFill>
              </a:rPr>
              <a:t>Program-Specific </a:t>
            </a:r>
            <a:r>
              <a:rPr lang="en-US" sz="3600" dirty="0"/>
              <a:t>Conflicts of Interest</a:t>
            </a:r>
            <a:r>
              <a:rPr lang="en-US" sz="3600" dirty="0">
                <a:solidFill>
                  <a:srgbClr val="002060"/>
                </a:solidFill>
              </a:rPr>
              <a:t>.</a:t>
            </a:r>
          </a:p>
        </p:txBody>
      </p:sp>
      <p:sp>
        <p:nvSpPr>
          <p:cNvPr id="3" name="Title 2">
            <a:extLst>
              <a:ext uri="{FF2B5EF4-FFF2-40B4-BE49-F238E27FC236}">
                <a16:creationId xmlns:a16="http://schemas.microsoft.com/office/drawing/2014/main" id="{AAF188B1-463C-4686-ABD8-A1345C04DD75}"/>
              </a:ext>
            </a:extLst>
          </p:cNvPr>
          <p:cNvSpPr>
            <a:spLocks noGrp="1"/>
          </p:cNvSpPr>
          <p:nvPr>
            <p:ph type="title"/>
          </p:nvPr>
        </p:nvSpPr>
        <p:spPr/>
        <p:txBody>
          <a:bodyPr>
            <a:noAutofit/>
          </a:bodyPr>
          <a:lstStyle/>
          <a:p>
            <a:r>
              <a:rPr lang="en-US" sz="3600" dirty="0"/>
              <a:t>3 types of conflicts of interest: </a:t>
            </a:r>
          </a:p>
        </p:txBody>
      </p:sp>
      <p:sp>
        <p:nvSpPr>
          <p:cNvPr id="4" name="Slide Number Placeholder 3">
            <a:extLst>
              <a:ext uri="{FF2B5EF4-FFF2-40B4-BE49-F238E27FC236}">
                <a16:creationId xmlns:a16="http://schemas.microsoft.com/office/drawing/2014/main" id="{037A1598-E973-4DAF-804A-8BEE1B424E3D}"/>
              </a:ext>
            </a:extLst>
          </p:cNvPr>
          <p:cNvSpPr>
            <a:spLocks noGrp="1"/>
          </p:cNvSpPr>
          <p:nvPr>
            <p:ph type="sldNum" sz="quarter" idx="12"/>
          </p:nvPr>
        </p:nvSpPr>
        <p:spPr/>
        <p:txBody>
          <a:bodyPr/>
          <a:lstStyle/>
          <a:p>
            <a:fld id="{B17A3848-6F41-4494-844E-228F5B06A1A5}" type="slidenum">
              <a:rPr lang="en-US" smtClean="0"/>
              <a:pPr/>
              <a:t>7</a:t>
            </a:fld>
            <a:endParaRPr lang="en-US"/>
          </a:p>
        </p:txBody>
      </p:sp>
      <p:pic>
        <p:nvPicPr>
          <p:cNvPr id="8" name="Audio 7">
            <a:hlinkClick r:id="" action="ppaction://media"/>
            <a:extLst>
              <a:ext uri="{FF2B5EF4-FFF2-40B4-BE49-F238E27FC236}">
                <a16:creationId xmlns:a16="http://schemas.microsoft.com/office/drawing/2014/main" id="{2162A909-37B0-4335-B138-A5C778947D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35088353"/>
      </p:ext>
    </p:extLst>
  </p:cSld>
  <p:clrMapOvr>
    <a:masterClrMapping/>
  </p:clrMapOvr>
  <mc:AlternateContent xmlns:mc="http://schemas.openxmlformats.org/markup-compatibility/2006" xmlns:p14="http://schemas.microsoft.com/office/powerpoint/2010/main">
    <mc:Choice Requires="p14">
      <p:transition spd="slow" p14:dur="2000" advTm="17948"/>
    </mc:Choice>
    <mc:Fallback xmlns="">
      <p:transition spd="slow" advTm="1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73B212-37A6-4398-ABA4-5E1730E0653E}"/>
              </a:ext>
            </a:extLst>
          </p:cNvPr>
          <p:cNvSpPr>
            <a:spLocks noGrp="1"/>
          </p:cNvSpPr>
          <p:nvPr>
            <p:ph idx="1"/>
          </p:nvPr>
        </p:nvSpPr>
        <p:spPr/>
        <p:txBody>
          <a:bodyPr>
            <a:normAutofit/>
          </a:bodyPr>
          <a:lstStyle/>
          <a:p>
            <a:pPr marL="0" indent="0">
              <a:buNone/>
            </a:pPr>
            <a:r>
              <a:rPr lang="en-US" b="1" u="sng" dirty="0">
                <a:solidFill>
                  <a:srgbClr val="002060"/>
                </a:solidFill>
              </a:rPr>
              <a:t>No Covered Person who: </a:t>
            </a:r>
          </a:p>
          <a:p>
            <a:r>
              <a:rPr lang="en-US" dirty="0"/>
              <a:t>Exercises or has exercised </a:t>
            </a:r>
            <a:r>
              <a:rPr lang="en-US" b="1" i="1" dirty="0">
                <a:solidFill>
                  <a:srgbClr val="002060"/>
                </a:solidFill>
              </a:rPr>
              <a:t>any function or responsibility with respect to activities assisted under a HUD Program</a:t>
            </a:r>
            <a:r>
              <a:rPr lang="en-US" dirty="0"/>
              <a:t>, </a:t>
            </a:r>
          </a:p>
          <a:p>
            <a:endParaRPr lang="en-US" dirty="0"/>
          </a:p>
          <a:p>
            <a:r>
              <a:rPr lang="en-US" dirty="0"/>
              <a:t>Is in a position to participate in a </a:t>
            </a:r>
            <a:r>
              <a:rPr lang="en-US" b="1" i="1" dirty="0">
                <a:solidFill>
                  <a:srgbClr val="002060"/>
                </a:solidFill>
              </a:rPr>
              <a:t>decision-making</a:t>
            </a:r>
            <a:r>
              <a:rPr lang="en-US" dirty="0"/>
              <a:t> process, or </a:t>
            </a:r>
          </a:p>
          <a:p>
            <a:endParaRPr lang="en-US" dirty="0"/>
          </a:p>
          <a:p>
            <a:r>
              <a:rPr lang="en-US" dirty="0"/>
              <a:t>Is in a position to gain inside information with regard to such activities, may, </a:t>
            </a:r>
            <a:r>
              <a:rPr lang="en-US" b="1" i="1" dirty="0">
                <a:solidFill>
                  <a:srgbClr val="002060"/>
                </a:solidFill>
              </a:rPr>
              <a:t>either for him or herself or those with whom he or she has business or immediate family ties </a:t>
            </a:r>
            <a:r>
              <a:rPr lang="en-US" dirty="0"/>
              <a:t>(defined in Subsection C), </a:t>
            </a:r>
          </a:p>
          <a:p>
            <a:endParaRPr lang="en-US" dirty="0"/>
          </a:p>
        </p:txBody>
      </p:sp>
      <p:sp>
        <p:nvSpPr>
          <p:cNvPr id="3" name="Title 2">
            <a:extLst>
              <a:ext uri="{FF2B5EF4-FFF2-40B4-BE49-F238E27FC236}">
                <a16:creationId xmlns:a16="http://schemas.microsoft.com/office/drawing/2014/main" id="{A5FDB132-0C49-4756-9991-C127AB7622CE}"/>
              </a:ext>
            </a:extLst>
          </p:cNvPr>
          <p:cNvSpPr>
            <a:spLocks noGrp="1"/>
          </p:cNvSpPr>
          <p:nvPr>
            <p:ph type="title"/>
          </p:nvPr>
        </p:nvSpPr>
        <p:spPr/>
        <p:txBody>
          <a:bodyPr>
            <a:noAutofit/>
          </a:bodyPr>
          <a:lstStyle/>
          <a:p>
            <a:r>
              <a:rPr lang="en-US" sz="3600" dirty="0"/>
              <a:t>General Conflicts of Interest </a:t>
            </a:r>
          </a:p>
        </p:txBody>
      </p:sp>
      <p:sp>
        <p:nvSpPr>
          <p:cNvPr id="4" name="Slide Number Placeholder 3">
            <a:extLst>
              <a:ext uri="{FF2B5EF4-FFF2-40B4-BE49-F238E27FC236}">
                <a16:creationId xmlns:a16="http://schemas.microsoft.com/office/drawing/2014/main" id="{89709153-B04A-4417-9208-186BEFBA16E5}"/>
              </a:ext>
            </a:extLst>
          </p:cNvPr>
          <p:cNvSpPr>
            <a:spLocks noGrp="1"/>
          </p:cNvSpPr>
          <p:nvPr>
            <p:ph type="sldNum" sz="quarter" idx="12"/>
          </p:nvPr>
        </p:nvSpPr>
        <p:spPr/>
        <p:txBody>
          <a:bodyPr/>
          <a:lstStyle/>
          <a:p>
            <a:fld id="{B17A3848-6F41-4494-844E-228F5B06A1A5}" type="slidenum">
              <a:rPr lang="en-US" smtClean="0"/>
              <a:pPr/>
              <a:t>8</a:t>
            </a:fld>
            <a:endParaRPr lang="en-US"/>
          </a:p>
        </p:txBody>
      </p:sp>
      <p:pic>
        <p:nvPicPr>
          <p:cNvPr id="8" name="Audio 7">
            <a:hlinkClick r:id="" action="ppaction://media"/>
            <a:extLst>
              <a:ext uri="{FF2B5EF4-FFF2-40B4-BE49-F238E27FC236}">
                <a16:creationId xmlns:a16="http://schemas.microsoft.com/office/drawing/2014/main" id="{7F31EDB7-F075-4BF6-AD1F-A7195FEC4B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4752549"/>
      </p:ext>
    </p:extLst>
  </p:cSld>
  <p:clrMapOvr>
    <a:masterClrMapping/>
  </p:clrMapOvr>
  <mc:AlternateContent xmlns:mc="http://schemas.openxmlformats.org/markup-compatibility/2006" xmlns:p14="http://schemas.microsoft.com/office/powerpoint/2010/main">
    <mc:Choice Requires="p14">
      <p:transition spd="slow" p14:dur="2000" advTm="18882"/>
    </mc:Choice>
    <mc:Fallback xmlns="">
      <p:transition spd="slow" advTm="18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DC5C3D-75C7-4874-9191-1873BB437D5C}"/>
              </a:ext>
            </a:extLst>
          </p:cNvPr>
          <p:cNvSpPr>
            <a:spLocks noGrp="1"/>
          </p:cNvSpPr>
          <p:nvPr>
            <p:ph idx="1"/>
          </p:nvPr>
        </p:nvSpPr>
        <p:spPr/>
        <p:txBody>
          <a:bodyPr anchor="ctr"/>
          <a:lstStyle/>
          <a:p>
            <a:pPr marL="0" indent="0">
              <a:buNone/>
            </a:pPr>
            <a:r>
              <a:rPr lang="en-US" dirty="0"/>
              <a:t>During his or her </a:t>
            </a:r>
            <a:r>
              <a:rPr lang="en-US" b="1" i="1" dirty="0"/>
              <a:t>tenure or for one year thereafter, </a:t>
            </a:r>
            <a:r>
              <a:rPr lang="en-US" dirty="0"/>
              <a:t>do either of the following: </a:t>
            </a:r>
          </a:p>
          <a:p>
            <a:pPr marL="0" indent="0">
              <a:buNone/>
            </a:pPr>
            <a:endParaRPr lang="en-US" dirty="0"/>
          </a:p>
          <a:p>
            <a:r>
              <a:rPr lang="en-US" dirty="0"/>
              <a:t>Obtain a financial interest or benefit from a HUD Program-assisted activity, or</a:t>
            </a:r>
          </a:p>
          <a:p>
            <a:pPr marL="0" indent="0">
              <a:buNone/>
            </a:pPr>
            <a:r>
              <a:rPr lang="en-US" dirty="0"/>
              <a:t> </a:t>
            </a:r>
          </a:p>
          <a:p>
            <a:r>
              <a:rPr lang="en-US" dirty="0"/>
              <a:t>Have a financial interest in any contract, subcontract, or agreement with respect to a HUD Program-assisted activity, or with respect to the proceeds of the HUD Program-assisted activity. </a:t>
            </a:r>
          </a:p>
        </p:txBody>
      </p:sp>
      <p:sp>
        <p:nvSpPr>
          <p:cNvPr id="3" name="Title 2">
            <a:extLst>
              <a:ext uri="{FF2B5EF4-FFF2-40B4-BE49-F238E27FC236}">
                <a16:creationId xmlns:a16="http://schemas.microsoft.com/office/drawing/2014/main" id="{87B42FA9-C2DB-474B-A89E-C7B53EE557FE}"/>
              </a:ext>
            </a:extLst>
          </p:cNvPr>
          <p:cNvSpPr>
            <a:spLocks noGrp="1"/>
          </p:cNvSpPr>
          <p:nvPr>
            <p:ph type="title"/>
          </p:nvPr>
        </p:nvSpPr>
        <p:spPr/>
        <p:txBody>
          <a:bodyPr>
            <a:noAutofit/>
          </a:bodyPr>
          <a:lstStyle/>
          <a:p>
            <a:r>
              <a:rPr lang="en-US" sz="3600" dirty="0"/>
              <a:t>General Conflicts of Interest </a:t>
            </a:r>
          </a:p>
        </p:txBody>
      </p:sp>
      <p:sp>
        <p:nvSpPr>
          <p:cNvPr id="4" name="Slide Number Placeholder 3">
            <a:extLst>
              <a:ext uri="{FF2B5EF4-FFF2-40B4-BE49-F238E27FC236}">
                <a16:creationId xmlns:a16="http://schemas.microsoft.com/office/drawing/2014/main" id="{C5E2E8EE-FA15-4DBD-BFCF-4C392CC5463A}"/>
              </a:ext>
            </a:extLst>
          </p:cNvPr>
          <p:cNvSpPr>
            <a:spLocks noGrp="1"/>
          </p:cNvSpPr>
          <p:nvPr>
            <p:ph type="sldNum" sz="quarter" idx="12"/>
          </p:nvPr>
        </p:nvSpPr>
        <p:spPr/>
        <p:txBody>
          <a:bodyPr/>
          <a:lstStyle/>
          <a:p>
            <a:fld id="{B17A3848-6F41-4494-844E-228F5B06A1A5}" type="slidenum">
              <a:rPr lang="en-US" smtClean="0"/>
              <a:pPr/>
              <a:t>9</a:t>
            </a:fld>
            <a:endParaRPr lang="en-US"/>
          </a:p>
        </p:txBody>
      </p:sp>
      <p:pic>
        <p:nvPicPr>
          <p:cNvPr id="7" name="Audio 6">
            <a:hlinkClick r:id="" action="ppaction://media"/>
            <a:extLst>
              <a:ext uri="{FF2B5EF4-FFF2-40B4-BE49-F238E27FC236}">
                <a16:creationId xmlns:a16="http://schemas.microsoft.com/office/drawing/2014/main" id="{C0B0514F-2D5B-4A9A-B8B6-E1377DE4A7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88568050"/>
      </p:ext>
    </p:extLst>
  </p:cSld>
  <p:clrMapOvr>
    <a:masterClrMapping/>
  </p:clrMapOvr>
  <mc:AlternateContent xmlns:mc="http://schemas.openxmlformats.org/markup-compatibility/2006" xmlns:p14="http://schemas.microsoft.com/office/powerpoint/2010/main">
    <mc:Choice Requires="p14">
      <p:transition spd="slow" p14:dur="2000" advTm="28776"/>
    </mc:Choice>
    <mc:Fallback xmlns="">
      <p:transition spd="slow" advTm="2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ustom 1">
      <a:dk1>
        <a:sysClr val="windowText" lastClr="000000"/>
      </a:dk1>
      <a:lt1>
        <a:srgbClr val="FFFFFF"/>
      </a:lt1>
      <a:dk2>
        <a:srgbClr val="3F3F3F"/>
      </a:dk2>
      <a:lt2>
        <a:srgbClr val="F2F2F2"/>
      </a:lt2>
      <a:accent1>
        <a:srgbClr val="2F58A7"/>
      </a:accent1>
      <a:accent2>
        <a:srgbClr val="D43F4D"/>
      </a:accent2>
      <a:accent3>
        <a:srgbClr val="FFC000"/>
      </a:accent3>
      <a:accent4>
        <a:srgbClr val="56B3CA"/>
      </a:accent4>
      <a:accent5>
        <a:srgbClr val="B6CB33"/>
      </a:accent5>
      <a:accent6>
        <a:srgbClr val="DD5C26"/>
      </a:accent6>
      <a:hlink>
        <a:srgbClr val="25C6E3"/>
      </a:hlink>
      <a:folHlink>
        <a:srgbClr val="25C6E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1427</TotalTime>
  <Words>1976</Words>
  <Application>Microsoft Office PowerPoint</Application>
  <PresentationFormat>Widescreen</PresentationFormat>
  <Paragraphs>145</Paragraphs>
  <Slides>22</Slides>
  <Notes>0</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Century Gothic</vt:lpstr>
      <vt:lpstr>Office Theme</vt:lpstr>
      <vt:lpstr>Conflict of Interest Policies and Procedures </vt:lpstr>
      <vt:lpstr>HUD Programs &amp; Conflict of Interest Rules </vt:lpstr>
      <vt:lpstr>Training and Certification Processes </vt:lpstr>
      <vt:lpstr> Louisiana Code of Governmental Ethics </vt:lpstr>
      <vt:lpstr>Conflict of Interest Policies and Procedures </vt:lpstr>
      <vt:lpstr>Immediate Family Definitions</vt:lpstr>
      <vt:lpstr>3 types of conflicts of interest: </vt:lpstr>
      <vt:lpstr>General Conflicts of Interest </vt:lpstr>
      <vt:lpstr>General Conflicts of Interest </vt:lpstr>
      <vt:lpstr>Procurement Conflicts of Interest</vt:lpstr>
      <vt:lpstr>HOME Conflict of Interest</vt:lpstr>
      <vt:lpstr>Exceptions</vt:lpstr>
      <vt:lpstr>Procedure for Handling Conflicts of Interest</vt:lpstr>
      <vt:lpstr>Disclosure to LCG</vt:lpstr>
      <vt:lpstr> Review of Disclosures </vt:lpstr>
      <vt:lpstr>Review of Disclosures</vt:lpstr>
      <vt:lpstr>Review of Disclosures</vt:lpstr>
      <vt:lpstr> HUD Exception  </vt:lpstr>
      <vt:lpstr>PowerPoint Presentation</vt:lpstr>
      <vt:lpstr> HUD Exception  </vt:lpstr>
      <vt:lpstr>PowerPoint Presentation</vt:lpstr>
      <vt:lpstr> For More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Regan</dc:creator>
  <cp:lastModifiedBy>Jenni Moreau</cp:lastModifiedBy>
  <cp:revision>30</cp:revision>
  <dcterms:created xsi:type="dcterms:W3CDTF">2021-03-25T16:26:54Z</dcterms:created>
  <dcterms:modified xsi:type="dcterms:W3CDTF">2025-01-06T17:34:18Z</dcterms:modified>
</cp:coreProperties>
</file>